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89" r:id="rId5"/>
    <p:sldId id="290" r:id="rId6"/>
    <p:sldId id="325" r:id="rId7"/>
    <p:sldId id="319" r:id="rId8"/>
    <p:sldId id="315" r:id="rId9"/>
    <p:sldId id="320" r:id="rId10"/>
    <p:sldId id="321" r:id="rId11"/>
    <p:sldId id="329" r:id="rId12"/>
    <p:sldId id="317" r:id="rId13"/>
    <p:sldId id="324" r:id="rId14"/>
    <p:sldId id="312" r:id="rId15"/>
    <p:sldId id="323" r:id="rId16"/>
    <p:sldId id="318" r:id="rId17"/>
    <p:sldId id="322" r:id="rId18"/>
    <p:sldId id="328" r:id="rId19"/>
    <p:sldId id="326" r:id="rId20"/>
    <p:sldId id="310" r:id="rId21"/>
    <p:sldId id="288" r:id="rId22"/>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ravo" initials="DB" lastIdx="1" clrIdx="0">
    <p:extLst>
      <p:ext uri="{19B8F6BF-5375-455C-9EA6-DF929625EA0E}">
        <p15:presenceInfo xmlns:p15="http://schemas.microsoft.com/office/powerpoint/2012/main" userId="S::dbravo@cityofbrunswick-ga.gov::e9a93018-6e6f-4dad-a886-f461cce027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6C890F-7B30-B8A5-B50C-C18F27DEC68E}" v="250" dt="2024-02-27T13:50:24.8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1" autoAdjust="0"/>
    <p:restoredTop sz="94660"/>
  </p:normalViewPr>
  <p:slideViewPr>
    <p:cSldViewPr snapToGrid="0">
      <p:cViewPr varScale="1">
        <p:scale>
          <a:sx n="95" d="100"/>
          <a:sy n="95" d="100"/>
        </p:scale>
        <p:origin x="16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2/27/2024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2/27/2024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2/27/2024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2/27/2024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mailto:dcarter@cityofbrunswick-ga.gov" TargetMode="Externa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4FA04-3D80-4C08-9045-4F3EB73CBA32}"/>
              </a:ext>
            </a:extLst>
          </p:cNvPr>
          <p:cNvSpPr>
            <a:spLocks noGrp="1"/>
          </p:cNvSpPr>
          <p:nvPr>
            <p:ph type="ctrTitle"/>
          </p:nvPr>
        </p:nvSpPr>
        <p:spPr>
          <a:xfrm>
            <a:off x="2949376" y="1366692"/>
            <a:ext cx="7917347" cy="1803633"/>
          </a:xfrm>
        </p:spPr>
        <p:txBody>
          <a:bodyPr>
            <a:normAutofit fontScale="90000"/>
          </a:bodyPr>
          <a:lstStyle/>
          <a:p>
            <a:pPr algn="ctr"/>
            <a:br>
              <a:rPr lang="en-US" dirty="0"/>
            </a:br>
            <a:br>
              <a:rPr lang="en-US" dirty="0"/>
            </a:br>
            <a:r>
              <a:rPr lang="en-US" dirty="0">
                <a:latin typeface="Franklin Gothic Book" panose="020B0503020102020204" pitchFamily="34" charset="0"/>
              </a:rPr>
              <a:t>CITY OF BRUNSWICK</a:t>
            </a:r>
            <a:br>
              <a:rPr lang="en-US" dirty="0">
                <a:latin typeface="Franklin Gothic Book" panose="020B0503020102020204" pitchFamily="34" charset="0"/>
              </a:rPr>
            </a:br>
            <a:r>
              <a:rPr lang="en-US" sz="2800" dirty="0">
                <a:solidFill>
                  <a:prstClr val="black"/>
                </a:solidFill>
                <a:latin typeface="Franklin Gothic Book" panose="020B0503020102020204" pitchFamily="34" charset="0"/>
                <a:ea typeface="+mn-ea"/>
                <a:cs typeface="+mn-cs"/>
              </a:rPr>
              <a:t>Public Hearing for the community development block grant program (CDBG)</a:t>
            </a:r>
            <a:endParaRPr lang="en-US" dirty="0">
              <a:latin typeface="Franklin Gothic Book" panose="020B0503020102020204" pitchFamily="34" charset="0"/>
            </a:endParaRPr>
          </a:p>
        </p:txBody>
      </p:sp>
      <p:sp>
        <p:nvSpPr>
          <p:cNvPr id="3" name="Subtitle 2">
            <a:extLst>
              <a:ext uri="{FF2B5EF4-FFF2-40B4-BE49-F238E27FC236}">
                <a16:creationId xmlns:a16="http://schemas.microsoft.com/office/drawing/2014/main" id="{7500CB79-6428-4CC3-B424-D4B4F2967097}"/>
              </a:ext>
            </a:extLst>
          </p:cNvPr>
          <p:cNvSpPr>
            <a:spLocks noGrp="1"/>
          </p:cNvSpPr>
          <p:nvPr>
            <p:ph type="subTitle" idx="1"/>
          </p:nvPr>
        </p:nvSpPr>
        <p:spPr>
          <a:xfrm>
            <a:off x="2949376" y="3687676"/>
            <a:ext cx="8637072" cy="819150"/>
          </a:xfrm>
        </p:spPr>
        <p:txBody>
          <a:bodyPr>
            <a:noAutofit/>
          </a:bodyPr>
          <a:lstStyle/>
          <a:p>
            <a:pPr>
              <a:lnSpc>
                <a:spcPct val="100000"/>
              </a:lnSpc>
              <a:spcBef>
                <a:spcPts val="0"/>
              </a:spcBef>
            </a:pPr>
            <a:r>
              <a:rPr lang="en-US" sz="3600" b="1" dirty="0">
                <a:latin typeface="Franklin Gothic Book" panose="020B0503020102020204" pitchFamily="34" charset="0"/>
              </a:rPr>
              <a:t>         FY2024-2025 Action plan</a:t>
            </a:r>
          </a:p>
        </p:txBody>
      </p:sp>
      <p:pic>
        <p:nvPicPr>
          <p:cNvPr id="5" name="Picture 4" descr="A picture containing drawing&#10;&#10;Description automatically generated">
            <a:extLst>
              <a:ext uri="{FF2B5EF4-FFF2-40B4-BE49-F238E27FC236}">
                <a16:creationId xmlns:a16="http://schemas.microsoft.com/office/drawing/2014/main" id="{08829D1E-608A-4FBA-B145-F5EC4ECADB64}"/>
              </a:ext>
            </a:extLst>
          </p:cNvPr>
          <p:cNvPicPr>
            <a:picLocks noChangeAspect="1"/>
          </p:cNvPicPr>
          <p:nvPr/>
        </p:nvPicPr>
        <p:blipFill rotWithShape="1">
          <a:blip r:embed="rId2"/>
          <a:srcRect t="1819" r="1484" b="336"/>
          <a:stretch/>
        </p:blipFill>
        <p:spPr>
          <a:xfrm>
            <a:off x="153039" y="1031844"/>
            <a:ext cx="2495478" cy="2473327"/>
          </a:xfrm>
          <a:prstGeom prst="flowChartConnector">
            <a:avLst/>
          </a:prstGeom>
          <a:ln>
            <a:solidFill>
              <a:schemeClr val="bg2"/>
            </a:solidFill>
          </a:ln>
        </p:spPr>
      </p:pic>
    </p:spTree>
    <p:extLst>
      <p:ext uri="{BB962C8B-B14F-4D97-AF65-F5344CB8AC3E}">
        <p14:creationId xmlns:p14="http://schemas.microsoft.com/office/powerpoint/2010/main" val="3628064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9" name="Picture 78">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1" name="Straight Connector 80">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85" name="Rectangle 84">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9" name="Rectangle 88">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dk2"/>
          </a:fillRef>
          <a:effectRef idx="2">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C482C4-CCA8-4897-919C-222B25B9D965}"/>
              </a:ext>
            </a:extLst>
          </p:cNvPr>
          <p:cNvSpPr>
            <a:spLocks noGrp="1"/>
          </p:cNvSpPr>
          <p:nvPr>
            <p:ph type="title"/>
          </p:nvPr>
        </p:nvSpPr>
        <p:spPr>
          <a:xfrm>
            <a:off x="1170209" y="1085725"/>
            <a:ext cx="9099255" cy="2215657"/>
          </a:xfrm>
        </p:spPr>
        <p:txBody>
          <a:bodyPr vert="horz" lIns="91440" tIns="45720" rIns="91440" bIns="0" rtlCol="0" anchor="ctr">
            <a:normAutofit/>
          </a:bodyPr>
          <a:lstStyle/>
          <a:p>
            <a:br>
              <a:rPr lang="en-US" sz="2300" dirty="0">
                <a:solidFill>
                  <a:srgbClr val="454545"/>
                </a:solidFill>
              </a:rPr>
            </a:br>
            <a:endParaRPr lang="en-US" sz="2300" dirty="0">
              <a:solidFill>
                <a:srgbClr val="454545"/>
              </a:solidFill>
            </a:endParaRPr>
          </a:p>
        </p:txBody>
      </p:sp>
      <p:pic>
        <p:nvPicPr>
          <p:cNvPr id="95" name="Picture 94">
            <a:extLst>
              <a:ext uri="{FF2B5EF4-FFF2-40B4-BE49-F238E27FC236}">
                <a16:creationId xmlns:a16="http://schemas.microsoft.com/office/drawing/2014/main" id="{4C401D57-600A-4C91-AC9A-14CA1ED6F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97" name="Straight Connector 96">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7A10CF9-0F67-4FC9-A7A1-41CFB87FA8F8}"/>
              </a:ext>
            </a:extLst>
          </p:cNvPr>
          <p:cNvPicPr>
            <a:picLocks noChangeAspect="1"/>
          </p:cNvPicPr>
          <p:nvPr/>
        </p:nvPicPr>
        <p:blipFill>
          <a:blip r:embed="rId3"/>
          <a:stretch>
            <a:fillRect/>
          </a:stretch>
        </p:blipFill>
        <p:spPr>
          <a:xfrm>
            <a:off x="1598002" y="1392093"/>
            <a:ext cx="1909032" cy="967637"/>
          </a:xfrm>
          <a:prstGeom prst="rect">
            <a:avLst/>
          </a:prstGeom>
        </p:spPr>
      </p:pic>
      <p:pic>
        <p:nvPicPr>
          <p:cNvPr id="5" name="Picture 4">
            <a:extLst>
              <a:ext uri="{FF2B5EF4-FFF2-40B4-BE49-F238E27FC236}">
                <a16:creationId xmlns:a16="http://schemas.microsoft.com/office/drawing/2014/main" id="{08968CE4-898E-41DB-84A6-74B1CE437D58}"/>
              </a:ext>
            </a:extLst>
          </p:cNvPr>
          <p:cNvPicPr>
            <a:picLocks noChangeAspect="1"/>
          </p:cNvPicPr>
          <p:nvPr/>
        </p:nvPicPr>
        <p:blipFill>
          <a:blip r:embed="rId4"/>
          <a:stretch>
            <a:fillRect/>
          </a:stretch>
        </p:blipFill>
        <p:spPr>
          <a:xfrm>
            <a:off x="1440333" y="2719324"/>
            <a:ext cx="2225200" cy="2215658"/>
          </a:xfrm>
          <a:prstGeom prst="rect">
            <a:avLst/>
          </a:prstGeom>
        </p:spPr>
      </p:pic>
      <p:pic>
        <p:nvPicPr>
          <p:cNvPr id="6" name="Picture 5">
            <a:extLst>
              <a:ext uri="{FF2B5EF4-FFF2-40B4-BE49-F238E27FC236}">
                <a16:creationId xmlns:a16="http://schemas.microsoft.com/office/drawing/2014/main" id="{E5C7CA68-8154-41AB-B63A-3A095D9403DF}"/>
              </a:ext>
            </a:extLst>
          </p:cNvPr>
          <p:cNvPicPr>
            <a:picLocks noChangeAspect="1"/>
          </p:cNvPicPr>
          <p:nvPr/>
        </p:nvPicPr>
        <p:blipFill rotWithShape="1">
          <a:blip r:embed="rId5"/>
          <a:srcRect t="4590" r="59969" b="9056"/>
          <a:stretch/>
        </p:blipFill>
        <p:spPr>
          <a:xfrm>
            <a:off x="4673938" y="1194579"/>
            <a:ext cx="1960159" cy="2111281"/>
          </a:xfrm>
          <a:prstGeom prst="rect">
            <a:avLst/>
          </a:prstGeom>
        </p:spPr>
      </p:pic>
      <p:pic>
        <p:nvPicPr>
          <p:cNvPr id="7" name="Picture 6">
            <a:extLst>
              <a:ext uri="{FF2B5EF4-FFF2-40B4-BE49-F238E27FC236}">
                <a16:creationId xmlns:a16="http://schemas.microsoft.com/office/drawing/2014/main" id="{763662D6-9D7F-4ACE-9459-284C98FF8A8A}"/>
              </a:ext>
            </a:extLst>
          </p:cNvPr>
          <p:cNvPicPr>
            <a:picLocks noChangeAspect="1"/>
          </p:cNvPicPr>
          <p:nvPr/>
        </p:nvPicPr>
        <p:blipFill>
          <a:blip r:embed="rId6"/>
          <a:stretch>
            <a:fillRect/>
          </a:stretch>
        </p:blipFill>
        <p:spPr>
          <a:xfrm>
            <a:off x="8355425" y="2720462"/>
            <a:ext cx="2133049" cy="1985137"/>
          </a:xfrm>
          <a:prstGeom prst="rect">
            <a:avLst/>
          </a:prstGeom>
        </p:spPr>
      </p:pic>
      <p:pic>
        <p:nvPicPr>
          <p:cNvPr id="9" name="Picture 8">
            <a:extLst>
              <a:ext uri="{FF2B5EF4-FFF2-40B4-BE49-F238E27FC236}">
                <a16:creationId xmlns:a16="http://schemas.microsoft.com/office/drawing/2014/main" id="{60AD32DB-C436-4D4D-B98C-BFE2A56ADEBD}"/>
              </a:ext>
            </a:extLst>
          </p:cNvPr>
          <p:cNvPicPr>
            <a:picLocks noChangeAspect="1"/>
          </p:cNvPicPr>
          <p:nvPr/>
        </p:nvPicPr>
        <p:blipFill>
          <a:blip r:embed="rId7"/>
          <a:stretch>
            <a:fillRect/>
          </a:stretch>
        </p:blipFill>
        <p:spPr>
          <a:xfrm>
            <a:off x="7627118" y="1394821"/>
            <a:ext cx="3028950" cy="952500"/>
          </a:xfrm>
          <a:prstGeom prst="rect">
            <a:avLst/>
          </a:prstGeom>
        </p:spPr>
      </p:pic>
      <p:pic>
        <p:nvPicPr>
          <p:cNvPr id="3" name="Picture 2" descr="A close-up of a logo&#10;&#10;Description automatically generated">
            <a:extLst>
              <a:ext uri="{FF2B5EF4-FFF2-40B4-BE49-F238E27FC236}">
                <a16:creationId xmlns:a16="http://schemas.microsoft.com/office/drawing/2014/main" id="{5EB71675-0523-0936-E8AC-3E79EF189791}"/>
              </a:ext>
            </a:extLst>
          </p:cNvPr>
          <p:cNvPicPr>
            <a:picLocks noChangeAspect="1"/>
          </p:cNvPicPr>
          <p:nvPr/>
        </p:nvPicPr>
        <p:blipFill>
          <a:blip r:embed="rId8"/>
          <a:stretch>
            <a:fillRect/>
          </a:stretch>
        </p:blipFill>
        <p:spPr>
          <a:xfrm>
            <a:off x="3811921" y="3528011"/>
            <a:ext cx="4222377" cy="1236330"/>
          </a:xfrm>
          <a:prstGeom prst="rect">
            <a:avLst/>
          </a:prstGeom>
        </p:spPr>
      </p:pic>
    </p:spTree>
    <p:extLst>
      <p:ext uri="{BB962C8B-B14F-4D97-AF65-F5344CB8AC3E}">
        <p14:creationId xmlns:p14="http://schemas.microsoft.com/office/powerpoint/2010/main" val="33384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726569-7436-4518-A890-8BF3AD596DD2}"/>
              </a:ext>
            </a:extLst>
          </p:cNvPr>
          <p:cNvSpPr/>
          <p:nvPr/>
        </p:nvSpPr>
        <p:spPr>
          <a:xfrm>
            <a:off x="741484" y="329368"/>
            <a:ext cx="10709032" cy="4616648"/>
          </a:xfrm>
          <a:prstGeom prst="rect">
            <a:avLst/>
          </a:prstGeom>
        </p:spPr>
        <p:txBody>
          <a:bodyPr wrap="square" anchor="ctr">
            <a:spAutoFit/>
          </a:bodyPr>
          <a:lstStyle/>
          <a:p>
            <a:endParaRPr lang="en-US" dirty="0">
              <a:latin typeface="Franklin Gothic Book" panose="020B0503020102020204" pitchFamily="34" charset="0"/>
            </a:endParaRPr>
          </a:p>
          <a:p>
            <a:endParaRPr lang="en-US" sz="2000" dirty="0">
              <a:latin typeface="Franklin Gothic Book" panose="020B0503020102020204" pitchFamily="34" charset="0"/>
            </a:endParaRPr>
          </a:p>
          <a:p>
            <a:endParaRPr lang="en-US" sz="2000" dirty="0">
              <a:latin typeface="Franklin Gothic Book" panose="020B0503020102020204" pitchFamily="34" charset="0"/>
            </a:endParaRPr>
          </a:p>
          <a:p>
            <a:pPr>
              <a:buClr>
                <a:schemeClr val="accent1"/>
              </a:buClr>
            </a:pPr>
            <a:r>
              <a:rPr lang="en-US" sz="2000" b="1" dirty="0">
                <a:solidFill>
                  <a:schemeClr val="accent1"/>
                </a:solidFill>
                <a:latin typeface="Franklin Gothic Book" panose="020B0503020102020204" pitchFamily="34" charset="0"/>
              </a:rPr>
              <a:t>4)</a:t>
            </a:r>
            <a:r>
              <a:rPr lang="en-US" sz="2000" b="1" dirty="0">
                <a:latin typeface="Franklin Gothic Book" panose="020B0503020102020204" pitchFamily="34" charset="0"/>
              </a:rPr>
              <a:t>	Public Facilities </a:t>
            </a:r>
          </a:p>
          <a:p>
            <a:pPr marL="457200" indent="-457200">
              <a:buClr>
                <a:schemeClr val="accent1"/>
              </a:buClr>
              <a:buFont typeface="+mj-lt"/>
              <a:buAutoNum type="arabicParenR" startAt="2"/>
            </a:pPr>
            <a:endParaRPr lang="en-US" sz="2000" b="1" u="sng" dirty="0">
              <a:latin typeface="Franklin Gothic Book" panose="020B0503020102020204" pitchFamily="34" charset="0"/>
            </a:endParaRPr>
          </a:p>
          <a:p>
            <a:pPr marL="822960" indent="-228600">
              <a:buClr>
                <a:schemeClr val="accent1"/>
              </a:buClr>
              <a:buFont typeface="Wingdings" panose="05000000000000000000" pitchFamily="2" charset="2"/>
              <a:buChar char="Ø"/>
            </a:pPr>
            <a:r>
              <a:rPr lang="en-US" sz="2000" dirty="0">
                <a:latin typeface="Franklin Gothic Book" panose="020B0503020102020204" pitchFamily="34" charset="0"/>
              </a:rPr>
              <a:t>Goal description:  To provide funding for </a:t>
            </a:r>
            <a:r>
              <a:rPr lang="en-US" sz="2000" b="1" u="sng" dirty="0">
                <a:latin typeface="Franklin Gothic Book" panose="020B0503020102020204" pitchFamily="34" charset="0"/>
              </a:rPr>
              <a:t>public infrastructure</a:t>
            </a:r>
            <a:r>
              <a:rPr lang="en-US" sz="2000" dirty="0">
                <a:latin typeface="Franklin Gothic Book" panose="020B0503020102020204" pitchFamily="34" charset="0"/>
              </a:rPr>
              <a:t> projects such as sidewalks, fencing, repaving parking lots, water and sewage, </a:t>
            </a:r>
            <a:r>
              <a:rPr lang="en-US" sz="2000" dirty="0" err="1">
                <a:latin typeface="Franklin Gothic Book" panose="020B0503020102020204" pitchFamily="34" charset="0"/>
              </a:rPr>
              <a:t>etc</a:t>
            </a:r>
            <a:endParaRPr lang="en-US" sz="2000" dirty="0">
              <a:latin typeface="Franklin Gothic Book" panose="020B0503020102020204" pitchFamily="34" charset="0"/>
            </a:endParaRPr>
          </a:p>
          <a:p>
            <a:pPr marL="594360">
              <a:buClr>
                <a:schemeClr val="accent1"/>
              </a:buClr>
            </a:pPr>
            <a:r>
              <a:rPr lang="en-US" sz="2000" dirty="0">
                <a:latin typeface="Franklin Gothic Book" panose="020B0503020102020204" pitchFamily="34" charset="0"/>
              </a:rPr>
              <a:t> </a:t>
            </a:r>
          </a:p>
          <a:p>
            <a:pPr marL="822960" indent="-228600">
              <a:buClr>
                <a:schemeClr val="accent1"/>
              </a:buClr>
              <a:buFont typeface="Wingdings" panose="05000000000000000000" pitchFamily="2" charset="2"/>
              <a:buChar char="Ø"/>
            </a:pPr>
            <a:r>
              <a:rPr lang="en-US" sz="2000" u="sng" dirty="0">
                <a:latin typeface="Franklin Gothic Book" panose="020B0503020102020204" pitchFamily="34" charset="0"/>
                <a:ea typeface="Calibri" panose="020F0502020204030204" pitchFamily="34" charset="0"/>
              </a:rPr>
              <a:t>Allocation - $26,000 (</a:t>
            </a:r>
            <a:r>
              <a:rPr lang="en-US" sz="2000" u="sng" dirty="0" err="1">
                <a:latin typeface="Franklin Gothic Book" panose="020B0503020102020204" pitchFamily="34" charset="0"/>
                <a:ea typeface="Calibri" panose="020F0502020204030204" pitchFamily="34" charset="0"/>
              </a:rPr>
              <a:t>approxiamate</a:t>
            </a:r>
            <a:r>
              <a:rPr lang="en-US" sz="2000" u="sng" dirty="0">
                <a:latin typeface="Franklin Gothic Book" panose="020B0503020102020204" pitchFamily="34" charset="0"/>
                <a:ea typeface="Calibri" panose="020F0502020204030204" pitchFamily="34" charset="0"/>
              </a:rPr>
              <a:t>) </a:t>
            </a:r>
          </a:p>
          <a:p>
            <a:pPr marL="822960" indent="-228600">
              <a:buFont typeface="Wingdings" panose="05000000000000000000" pitchFamily="2" charset="2"/>
              <a:buChar char="Ø"/>
            </a:pPr>
            <a:endParaRPr lang="en-US" sz="2000" u="sng" dirty="0">
              <a:latin typeface="Franklin Gothic Book" panose="020B0503020102020204" pitchFamily="34" charset="0"/>
              <a:ea typeface="Calibri" panose="020F0502020204030204" pitchFamily="34" charset="0"/>
            </a:endParaRPr>
          </a:p>
          <a:p>
            <a:pPr marL="822960" indent="-228600">
              <a:buClr>
                <a:schemeClr val="accent1"/>
              </a:buClr>
              <a:buFont typeface="Wingdings" panose="05000000000000000000" pitchFamily="2" charset="2"/>
              <a:buChar char="Ø"/>
            </a:pPr>
            <a:r>
              <a:rPr lang="en-US" sz="2000" dirty="0">
                <a:latin typeface="Franklin Gothic Book" panose="020B0503020102020204" pitchFamily="34" charset="0"/>
                <a:ea typeface="Calibri" panose="020F0502020204030204" pitchFamily="34" charset="0"/>
              </a:rPr>
              <a:t>One public facility project</a:t>
            </a:r>
          </a:p>
          <a:p>
            <a:pPr marL="594360"/>
            <a:endParaRPr lang="en-US" sz="2000" dirty="0">
              <a:latin typeface="Franklin Gothic Book" panose="020B0503020102020204" pitchFamily="34" charset="0"/>
              <a:ea typeface="Calibri" panose="020F0502020204030204" pitchFamily="34" charset="0"/>
            </a:endParaRPr>
          </a:p>
          <a:p>
            <a:pPr marL="822960" indent="-228600">
              <a:buClr>
                <a:schemeClr val="accent1"/>
              </a:buClr>
              <a:buFont typeface="Wingdings" panose="05000000000000000000" pitchFamily="2" charset="2"/>
              <a:buChar char="Ø"/>
            </a:pPr>
            <a:r>
              <a:rPr lang="en-US" sz="2000" dirty="0">
                <a:latin typeface="Franklin Gothic Book" panose="020B0503020102020204" pitchFamily="34" charset="0"/>
                <a:ea typeface="Calibri" panose="020F0502020204030204" pitchFamily="34" charset="0"/>
              </a:rPr>
              <a:t>Grantee:  TBD</a:t>
            </a:r>
            <a:endParaRPr lang="en-US" dirty="0">
              <a:latin typeface="Franklin Gothic Book" panose="020B0503020102020204" pitchFamily="34" charset="0"/>
            </a:endParaRPr>
          </a:p>
          <a:p>
            <a:endParaRPr lang="en-US" dirty="0">
              <a:latin typeface="Franklin Gothic Book" panose="020B0503020102020204" pitchFamily="34" charset="0"/>
            </a:endParaRPr>
          </a:p>
          <a:p>
            <a:endParaRPr lang="en-US" dirty="0">
              <a:latin typeface="Franklin Gothic Book" panose="020B0503020102020204" pitchFamily="34" charset="0"/>
            </a:endParaRPr>
          </a:p>
        </p:txBody>
      </p:sp>
    </p:spTree>
    <p:extLst>
      <p:ext uri="{BB962C8B-B14F-4D97-AF65-F5344CB8AC3E}">
        <p14:creationId xmlns:p14="http://schemas.microsoft.com/office/powerpoint/2010/main" val="245836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06D5ED-573A-4FD8-B277-A7A39A250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6785E3-BCA3-4B19-B84C-ACB70CA8F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 picture containing text, grass, outdoor, tree&#10;&#10;Description automatically generated">
            <a:extLst>
              <a:ext uri="{FF2B5EF4-FFF2-40B4-BE49-F238E27FC236}">
                <a16:creationId xmlns:a16="http://schemas.microsoft.com/office/drawing/2014/main" id="{FE8B8555-0861-4166-8CA9-660E8D3E1C52}"/>
              </a:ext>
            </a:extLst>
          </p:cNvPr>
          <p:cNvPicPr>
            <a:picLocks noChangeAspect="1"/>
          </p:cNvPicPr>
          <p:nvPr/>
        </p:nvPicPr>
        <p:blipFill>
          <a:blip r:embed="rId2"/>
          <a:stretch>
            <a:fillRect/>
          </a:stretch>
        </p:blipFill>
        <p:spPr>
          <a:xfrm>
            <a:off x="6096000" y="1151762"/>
            <a:ext cx="3931230" cy="3648457"/>
          </a:xfrm>
          <a:prstGeom prst="rect">
            <a:avLst/>
          </a:prstGeom>
        </p:spPr>
      </p:pic>
      <p:pic>
        <p:nvPicPr>
          <p:cNvPr id="9" name="Picture 8" descr="A picture containing sky, outdoor, building, house&#10;&#10;Description automatically generated">
            <a:extLst>
              <a:ext uri="{FF2B5EF4-FFF2-40B4-BE49-F238E27FC236}">
                <a16:creationId xmlns:a16="http://schemas.microsoft.com/office/drawing/2014/main" id="{1BE685B1-1D5D-4E11-B166-BEE801FD9D28}"/>
              </a:ext>
            </a:extLst>
          </p:cNvPr>
          <p:cNvPicPr>
            <a:picLocks noChangeAspect="1"/>
          </p:cNvPicPr>
          <p:nvPr/>
        </p:nvPicPr>
        <p:blipFill>
          <a:blip r:embed="rId3"/>
          <a:stretch>
            <a:fillRect/>
          </a:stretch>
        </p:blipFill>
        <p:spPr>
          <a:xfrm>
            <a:off x="2164770" y="1151762"/>
            <a:ext cx="3778830" cy="3288353"/>
          </a:xfrm>
          <a:prstGeom prst="rect">
            <a:avLst/>
          </a:prstGeom>
        </p:spPr>
      </p:pic>
    </p:spTree>
    <p:extLst>
      <p:ext uri="{BB962C8B-B14F-4D97-AF65-F5344CB8AC3E}">
        <p14:creationId xmlns:p14="http://schemas.microsoft.com/office/powerpoint/2010/main" val="393479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C7D70-09ED-4F37-8E3E-DF16C433AFCB}"/>
              </a:ext>
            </a:extLst>
          </p:cNvPr>
          <p:cNvSpPr/>
          <p:nvPr/>
        </p:nvSpPr>
        <p:spPr>
          <a:xfrm>
            <a:off x="728297" y="1250493"/>
            <a:ext cx="10876084" cy="2862322"/>
          </a:xfrm>
          <a:prstGeom prst="rect">
            <a:avLst/>
          </a:prstGeom>
        </p:spPr>
        <p:txBody>
          <a:bodyPr wrap="square">
            <a:spAutoFit/>
          </a:bodyPr>
          <a:lstStyle/>
          <a:p>
            <a:pPr>
              <a:buClr>
                <a:schemeClr val="accent1"/>
              </a:buClr>
            </a:pPr>
            <a:r>
              <a:rPr lang="en-US" sz="2000" b="1" dirty="0">
                <a:solidFill>
                  <a:schemeClr val="accent1"/>
                </a:solidFill>
                <a:latin typeface="Franklin Gothic Book" panose="020B0503020102020204" pitchFamily="34" charset="0"/>
              </a:rPr>
              <a:t>5)	</a:t>
            </a:r>
            <a:r>
              <a:rPr lang="en-US" sz="2000" b="1" dirty="0">
                <a:latin typeface="Franklin Gothic Book" panose="020B0503020102020204" pitchFamily="34" charset="0"/>
              </a:rPr>
              <a:t>Spot Demolition</a:t>
            </a:r>
          </a:p>
          <a:p>
            <a:pPr>
              <a:buClr>
                <a:schemeClr val="accent1"/>
              </a:buClr>
            </a:pPr>
            <a:endParaRPr lang="en-US" sz="2000" b="1" u="sng" dirty="0">
              <a:latin typeface="Franklin Gothic Book" panose="020B0503020102020204" pitchFamily="34" charset="0"/>
            </a:endParaRPr>
          </a:p>
          <a:p>
            <a:pPr marL="822960" indent="-228600">
              <a:buClr>
                <a:schemeClr val="accent1"/>
              </a:buClr>
              <a:buFont typeface="Wingdings" panose="05000000000000000000" pitchFamily="2" charset="2"/>
              <a:buChar char="Ø"/>
            </a:pPr>
            <a:r>
              <a:rPr lang="en-US" sz="2000" dirty="0">
                <a:latin typeface="Franklin Gothic Book" panose="020B0503020102020204" pitchFamily="34" charset="0"/>
              </a:rPr>
              <a:t>Goal description: To remove and prevent the spread of slum and blight</a:t>
            </a:r>
            <a:endParaRPr lang="en-US" sz="2000" dirty="0">
              <a:solidFill>
                <a:srgbClr val="000000"/>
              </a:solidFill>
              <a:latin typeface="Franklin Gothic Book" panose="020B0503020102020204" pitchFamily="34" charset="0"/>
            </a:endParaRPr>
          </a:p>
          <a:p>
            <a:pPr marL="594360">
              <a:buClr>
                <a:schemeClr val="accent1"/>
              </a:buClr>
            </a:pPr>
            <a:endParaRPr lang="en-US" sz="2000" u="sng" dirty="0">
              <a:latin typeface="Franklin Gothic Book" panose="020B0503020102020204" pitchFamily="34" charset="0"/>
              <a:ea typeface="Calibri" panose="020F0502020204030204" pitchFamily="34" charset="0"/>
            </a:endParaRPr>
          </a:p>
          <a:p>
            <a:pPr marL="822960" indent="-228600">
              <a:buClr>
                <a:schemeClr val="accent1"/>
              </a:buClr>
              <a:buFont typeface="Wingdings" panose="05000000000000000000" pitchFamily="2" charset="2"/>
              <a:buChar char="Ø"/>
            </a:pPr>
            <a:r>
              <a:rPr lang="en-US" sz="2000" u="sng" dirty="0">
                <a:latin typeface="Franklin Gothic Book" panose="020B0503020102020204" pitchFamily="34" charset="0"/>
                <a:ea typeface="Calibri" panose="020F0502020204030204" pitchFamily="34" charset="0"/>
              </a:rPr>
              <a:t>Allocation - $60,000 (</a:t>
            </a:r>
            <a:r>
              <a:rPr lang="en-US" sz="2000" u="sng" dirty="0" err="1">
                <a:latin typeface="Franklin Gothic Book" panose="020B0503020102020204" pitchFamily="34" charset="0"/>
                <a:ea typeface="Calibri" panose="020F0502020204030204" pitchFamily="34" charset="0"/>
              </a:rPr>
              <a:t>Approxiamate</a:t>
            </a:r>
            <a:r>
              <a:rPr lang="en-US" sz="2000" u="sng" dirty="0">
                <a:latin typeface="Franklin Gothic Book" panose="020B0503020102020204" pitchFamily="34" charset="0"/>
                <a:ea typeface="Calibri" panose="020F0502020204030204" pitchFamily="34" charset="0"/>
              </a:rPr>
              <a:t>) </a:t>
            </a:r>
          </a:p>
          <a:p>
            <a:pPr marL="822960" indent="-228600">
              <a:buFont typeface="Wingdings" panose="05000000000000000000" pitchFamily="2" charset="2"/>
              <a:buChar char="Ø"/>
            </a:pPr>
            <a:endParaRPr lang="en-US" sz="2000" u="sng" dirty="0">
              <a:latin typeface="Franklin Gothic Book" panose="020B0503020102020204" pitchFamily="34" charset="0"/>
              <a:ea typeface="Calibri" panose="020F0502020204030204" pitchFamily="34" charset="0"/>
            </a:endParaRPr>
          </a:p>
          <a:p>
            <a:pPr marL="822960" indent="-228600">
              <a:buClr>
                <a:schemeClr val="accent1"/>
              </a:buClr>
              <a:buFont typeface="Wingdings" panose="05000000000000000000" pitchFamily="2" charset="2"/>
              <a:buChar char="Ø"/>
            </a:pPr>
            <a:r>
              <a:rPr lang="en-US" sz="2000" dirty="0">
                <a:latin typeface="Franklin Gothic Book" panose="020B0503020102020204" pitchFamily="34" charset="0"/>
                <a:ea typeface="Calibri" panose="020F0502020204030204" pitchFamily="34" charset="0"/>
              </a:rPr>
              <a:t>Four or more structures to be demolished</a:t>
            </a:r>
          </a:p>
          <a:p>
            <a:pPr marL="822960" indent="-228600">
              <a:buFont typeface="Wingdings" panose="05000000000000000000" pitchFamily="2" charset="2"/>
              <a:buChar char="Ø"/>
            </a:pPr>
            <a:endParaRPr lang="en-US" sz="2000" dirty="0">
              <a:latin typeface="Franklin Gothic Book" panose="020B0503020102020204" pitchFamily="34" charset="0"/>
              <a:ea typeface="Calibri" panose="020F0502020204030204" pitchFamily="34" charset="0"/>
            </a:endParaRPr>
          </a:p>
          <a:p>
            <a:pPr marL="822960" indent="-228600">
              <a:buClr>
                <a:schemeClr val="accent1"/>
              </a:buClr>
              <a:buFont typeface="Wingdings" panose="05000000000000000000" pitchFamily="2" charset="2"/>
              <a:buChar char="Ø"/>
            </a:pPr>
            <a:r>
              <a:rPr lang="en-US" sz="2000" dirty="0">
                <a:latin typeface="Franklin Gothic Book" panose="020B0503020102020204" pitchFamily="34" charset="0"/>
                <a:ea typeface="Calibri" panose="020F0502020204030204" pitchFamily="34" charset="0"/>
              </a:rPr>
              <a:t>Grantee:  TBD</a:t>
            </a:r>
            <a:endParaRPr lang="en-US" sz="2000" dirty="0">
              <a:latin typeface="Franklin Gothic Book" panose="020B0503020102020204" pitchFamily="34" charset="0"/>
            </a:endParaRPr>
          </a:p>
        </p:txBody>
      </p:sp>
    </p:spTree>
    <p:extLst>
      <p:ext uri="{BB962C8B-B14F-4D97-AF65-F5344CB8AC3E}">
        <p14:creationId xmlns:p14="http://schemas.microsoft.com/office/powerpoint/2010/main" val="151705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E06D5ED-573A-4FD8-B277-A7A39A250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E6785E3-BCA3-4B19-B84C-ACB70CA8F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A picture containing tree, outdoor, building, house&#10;&#10;Description automatically generated">
            <a:extLst>
              <a:ext uri="{FF2B5EF4-FFF2-40B4-BE49-F238E27FC236}">
                <a16:creationId xmlns:a16="http://schemas.microsoft.com/office/drawing/2014/main" id="{15EF47D2-782D-4DED-9505-713E21806B3A}"/>
              </a:ext>
            </a:extLst>
          </p:cNvPr>
          <p:cNvPicPr>
            <a:picLocks noChangeAspect="1"/>
          </p:cNvPicPr>
          <p:nvPr/>
        </p:nvPicPr>
        <p:blipFill rotWithShape="1">
          <a:blip r:embed="rId2"/>
          <a:srcRect l="7282" r="17363" b="4"/>
          <a:stretch/>
        </p:blipFill>
        <p:spPr>
          <a:xfrm>
            <a:off x="2269237" y="1247835"/>
            <a:ext cx="3665897" cy="3648456"/>
          </a:xfrm>
          <a:prstGeom prst="rect">
            <a:avLst/>
          </a:prstGeom>
        </p:spPr>
      </p:pic>
      <p:pic>
        <p:nvPicPr>
          <p:cNvPr id="9" name="Picture 8" descr="A picture containing outdoor, sky, road, grass&#10;&#10;Description automatically generated">
            <a:extLst>
              <a:ext uri="{FF2B5EF4-FFF2-40B4-BE49-F238E27FC236}">
                <a16:creationId xmlns:a16="http://schemas.microsoft.com/office/drawing/2014/main" id="{815D8337-3FA5-454C-9F6F-5654DE1DA47B}"/>
              </a:ext>
            </a:extLst>
          </p:cNvPr>
          <p:cNvPicPr>
            <a:picLocks noChangeAspect="1"/>
          </p:cNvPicPr>
          <p:nvPr/>
        </p:nvPicPr>
        <p:blipFill rotWithShape="1">
          <a:blip r:embed="rId3"/>
          <a:srcRect l="7694" r="16951" b="4"/>
          <a:stretch/>
        </p:blipFill>
        <p:spPr>
          <a:xfrm>
            <a:off x="6256867" y="1247835"/>
            <a:ext cx="3665897" cy="3648456"/>
          </a:xfrm>
          <a:prstGeom prst="rect">
            <a:avLst/>
          </a:prstGeom>
        </p:spPr>
      </p:pic>
    </p:spTree>
    <p:extLst>
      <p:ext uri="{BB962C8B-B14F-4D97-AF65-F5344CB8AC3E}">
        <p14:creationId xmlns:p14="http://schemas.microsoft.com/office/powerpoint/2010/main" val="185443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07DE5115-89C8-4B9C-B0E8-78A15C20C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4A6402E2-72CC-4683-9B83-11265402E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crane on the roof of a house&#10;&#10;Description automatically generated">
            <a:extLst>
              <a:ext uri="{FF2B5EF4-FFF2-40B4-BE49-F238E27FC236}">
                <a16:creationId xmlns:a16="http://schemas.microsoft.com/office/drawing/2014/main" id="{8A040198-9F5F-1909-9D6C-D24ABFD54EFE}"/>
              </a:ext>
            </a:extLst>
          </p:cNvPr>
          <p:cNvPicPr>
            <a:picLocks noChangeAspect="1"/>
          </p:cNvPicPr>
          <p:nvPr/>
        </p:nvPicPr>
        <p:blipFill rotWithShape="1">
          <a:blip r:embed="rId2"/>
          <a:srcRect l="9829" r="7836" b="2"/>
          <a:stretch/>
        </p:blipFill>
        <p:spPr>
          <a:xfrm>
            <a:off x="2269237" y="1247835"/>
            <a:ext cx="7653528" cy="3648456"/>
          </a:xfrm>
          <a:prstGeom prst="rect">
            <a:avLst/>
          </a:prstGeom>
        </p:spPr>
      </p:pic>
    </p:spTree>
    <p:extLst>
      <p:ext uri="{BB962C8B-B14F-4D97-AF65-F5344CB8AC3E}">
        <p14:creationId xmlns:p14="http://schemas.microsoft.com/office/powerpoint/2010/main" val="299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D6F4B4-4EFA-49F3-B9BB-E8DB62C73039}"/>
              </a:ext>
            </a:extLst>
          </p:cNvPr>
          <p:cNvSpPr/>
          <p:nvPr/>
        </p:nvSpPr>
        <p:spPr>
          <a:xfrm>
            <a:off x="58723" y="570900"/>
            <a:ext cx="12192000" cy="4524315"/>
          </a:xfrm>
          <a:prstGeom prst="rect">
            <a:avLst/>
          </a:prstGeom>
        </p:spPr>
        <p:txBody>
          <a:bodyPr wrap="square">
            <a:spAutoFit/>
          </a:bodyPr>
          <a:lstStyle/>
          <a:p>
            <a:pPr algn="ctr"/>
            <a:r>
              <a:rPr lang="en-US" sz="2800" b="1" u="sng" dirty="0">
                <a:solidFill>
                  <a:srgbClr val="000000"/>
                </a:solidFill>
                <a:latin typeface="Franklin Gothic Book" panose="020B0503020102020204" pitchFamily="34" charset="0"/>
              </a:rPr>
              <a:t>PROPOSED BUDGET</a:t>
            </a:r>
          </a:p>
          <a:p>
            <a:endParaRPr lang="en-US" sz="2000" b="1" dirty="0">
              <a:latin typeface="Franklin Gothic Book" panose="020B0503020102020204" pitchFamily="34" charset="0"/>
            </a:endParaRPr>
          </a:p>
          <a:p>
            <a:endParaRPr lang="en-US" sz="2000" dirty="0">
              <a:latin typeface="Franklin Gothic Book" panose="020B0503020102020204" pitchFamily="34" charset="0"/>
            </a:endParaRPr>
          </a:p>
          <a:p>
            <a:pPr marL="800100" lvl="1" indent="-342900">
              <a:buClr>
                <a:schemeClr val="accent1"/>
              </a:buClr>
              <a:buFont typeface="Wingdings" panose="05000000000000000000" pitchFamily="2" charset="2"/>
              <a:buChar char="Ø"/>
            </a:pPr>
            <a:r>
              <a:rPr lang="en-US" sz="2400" dirty="0">
                <a:latin typeface="Franklin Gothic Book" panose="020B0503020102020204" pitchFamily="34" charset="0"/>
              </a:rPr>
              <a:t>Housing Rehabilitation 								$219,000</a:t>
            </a:r>
          </a:p>
          <a:p>
            <a:pPr marL="800100" lvl="1" indent="-342900">
              <a:buClr>
                <a:schemeClr val="accent1"/>
              </a:buClr>
              <a:buFont typeface="Wingdings" panose="05000000000000000000" pitchFamily="2" charset="2"/>
              <a:buChar char="Ø"/>
            </a:pPr>
            <a:r>
              <a:rPr lang="en-US" sz="2400" dirty="0">
                <a:latin typeface="Franklin Gothic Book" panose="020B0503020102020204" pitchFamily="34" charset="0"/>
              </a:rPr>
              <a:t>Improve Public Facilities 								$  26,000</a:t>
            </a:r>
          </a:p>
          <a:p>
            <a:pPr marL="800100" lvl="1" indent="-342900">
              <a:buClr>
                <a:schemeClr val="accent1"/>
              </a:buClr>
              <a:buFont typeface="Wingdings" panose="05000000000000000000" pitchFamily="2" charset="2"/>
              <a:buChar char="Ø"/>
            </a:pPr>
            <a:r>
              <a:rPr lang="en-US" sz="2400" dirty="0">
                <a:latin typeface="Franklin Gothic Book" panose="020B0503020102020204" pitchFamily="34" charset="0"/>
              </a:rPr>
              <a:t>Public Services											$  60,000</a:t>
            </a:r>
          </a:p>
          <a:p>
            <a:pPr marL="800100" lvl="1" indent="-342900">
              <a:buClr>
                <a:schemeClr val="accent1"/>
              </a:buClr>
              <a:buFont typeface="Wingdings" panose="05000000000000000000" pitchFamily="2" charset="2"/>
              <a:buChar char="Ø"/>
            </a:pPr>
            <a:r>
              <a:rPr lang="en-US" sz="2400" dirty="0">
                <a:latin typeface="Franklin Gothic Book" panose="020B0503020102020204" pitchFamily="34" charset="0"/>
              </a:rPr>
              <a:t>Remove Slum and Blight								$  60,000</a:t>
            </a:r>
          </a:p>
          <a:p>
            <a:pPr marL="800100" lvl="1" indent="-342900">
              <a:buClr>
                <a:schemeClr val="accent1"/>
              </a:buClr>
              <a:buFont typeface="Wingdings" panose="05000000000000000000" pitchFamily="2" charset="2"/>
              <a:buChar char="Ø"/>
            </a:pPr>
            <a:r>
              <a:rPr lang="en-US" sz="2400" dirty="0">
                <a:latin typeface="Franklin Gothic Book" panose="020B0503020102020204" pitchFamily="34" charset="0"/>
              </a:rPr>
              <a:t>Provide Fair Housing Education and Outreach 		$    2,000</a:t>
            </a:r>
          </a:p>
          <a:p>
            <a:pPr marL="800100" lvl="1" indent="-342900">
              <a:buClr>
                <a:schemeClr val="accent1"/>
              </a:buClr>
              <a:buFont typeface="Wingdings" panose="05000000000000000000" pitchFamily="2" charset="2"/>
              <a:buChar char="Ø"/>
            </a:pPr>
            <a:r>
              <a:rPr lang="en-US" sz="2400" dirty="0">
                <a:latin typeface="Franklin Gothic Book" panose="020B0503020102020204" pitchFamily="34" charset="0"/>
              </a:rPr>
              <a:t>Planning and Administration of the CDBG Program 	$  45,000</a:t>
            </a:r>
          </a:p>
          <a:p>
            <a:pPr marL="800100" lvl="1" indent="-342900">
              <a:buClr>
                <a:schemeClr val="accent1"/>
              </a:buClr>
              <a:buFont typeface="Wingdings" panose="05000000000000000000" pitchFamily="2" charset="2"/>
              <a:buChar char="Ø"/>
            </a:pPr>
            <a:endParaRPr lang="en-US" sz="2400" dirty="0">
              <a:latin typeface="Franklin Gothic Book" panose="020B0503020102020204" pitchFamily="34" charset="0"/>
            </a:endParaRPr>
          </a:p>
          <a:p>
            <a:pPr lvl="1">
              <a:buClrTx/>
            </a:pPr>
            <a:r>
              <a:rPr lang="en-US" sz="2400" dirty="0">
                <a:latin typeface="Franklin Gothic Book" panose="020B0503020102020204" pitchFamily="34" charset="0"/>
              </a:rPr>
              <a:t>											    		  </a:t>
            </a:r>
            <a:r>
              <a:rPr lang="en-US" sz="2400" dirty="0">
                <a:highlight>
                  <a:srgbClr val="FFFF00"/>
                </a:highlight>
                <a:latin typeface="Franklin Gothic Book" panose="020B0503020102020204" pitchFamily="34" charset="0"/>
              </a:rPr>
              <a:t>Total: $412,000</a:t>
            </a:r>
          </a:p>
          <a:p>
            <a:pPr algn="ctr"/>
            <a:endParaRPr lang="en-US" sz="2800" b="1" u="sng" dirty="0">
              <a:solidFill>
                <a:srgbClr val="000000"/>
              </a:solidFill>
              <a:latin typeface="Franklin Gothic Book" panose="020B0503020102020204" pitchFamily="34" charset="0"/>
            </a:endParaRPr>
          </a:p>
        </p:txBody>
      </p:sp>
    </p:spTree>
    <p:extLst>
      <p:ext uri="{BB962C8B-B14F-4D97-AF65-F5344CB8AC3E}">
        <p14:creationId xmlns:p14="http://schemas.microsoft.com/office/powerpoint/2010/main" val="261510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Yellow and blue symbols">
            <a:extLst>
              <a:ext uri="{FF2B5EF4-FFF2-40B4-BE49-F238E27FC236}">
                <a16:creationId xmlns:a16="http://schemas.microsoft.com/office/drawing/2014/main" id="{00D4F6AF-C7E0-4074-887C-E08BDBF21561}"/>
              </a:ext>
            </a:extLst>
          </p:cNvPr>
          <p:cNvPicPr>
            <a:picLocks noChangeAspect="1"/>
          </p:cNvPicPr>
          <p:nvPr/>
        </p:nvPicPr>
        <p:blipFill rotWithShape="1">
          <a:blip r:embed="rId3">
            <a:alphaModFix amt="50000"/>
            <a:grayscl/>
          </a:blip>
          <a:srcRect t="12908" r="-1" b="13560"/>
          <a:stretch/>
        </p:blipFill>
        <p:spPr>
          <a:xfrm>
            <a:off x="305" y="10"/>
            <a:ext cx="12191695" cy="6857990"/>
          </a:xfrm>
          <a:prstGeom prst="rect">
            <a:avLst/>
          </a:prstGeom>
        </p:spPr>
      </p:pic>
      <p:sp>
        <p:nvSpPr>
          <p:cNvPr id="2" name="Title 1">
            <a:extLst>
              <a:ext uri="{FF2B5EF4-FFF2-40B4-BE49-F238E27FC236}">
                <a16:creationId xmlns:a16="http://schemas.microsoft.com/office/drawing/2014/main" id="{4C772AF4-2991-444D-A732-58C873D45B1B}"/>
              </a:ext>
            </a:extLst>
          </p:cNvPr>
          <p:cNvSpPr>
            <a:spLocks noGrp="1"/>
          </p:cNvSpPr>
          <p:nvPr>
            <p:ph type="title"/>
          </p:nvPr>
        </p:nvSpPr>
        <p:spPr>
          <a:xfrm>
            <a:off x="4976636" y="992221"/>
            <a:ext cx="6247308" cy="4873558"/>
          </a:xfrm>
        </p:spPr>
        <p:txBody>
          <a:bodyPr vert="horz" lIns="91440" tIns="45720" rIns="91440" bIns="0" rtlCol="0" anchor="ctr">
            <a:normAutofit/>
          </a:bodyPr>
          <a:lstStyle/>
          <a:p>
            <a:r>
              <a:rPr lang="en-US" sz="4800" dirty="0"/>
              <a:t>Questions </a:t>
            </a:r>
            <a:br>
              <a:rPr lang="en-US" sz="4800" dirty="0"/>
            </a:br>
            <a:br>
              <a:rPr lang="en-US" sz="4800" dirty="0"/>
            </a:br>
            <a:r>
              <a:rPr lang="en-US" sz="4800" dirty="0"/>
              <a:t>or </a:t>
            </a:r>
            <a:br>
              <a:rPr lang="en-US" sz="4800" dirty="0"/>
            </a:br>
            <a:br>
              <a:rPr lang="en-US" sz="4800" dirty="0"/>
            </a:br>
            <a:r>
              <a:rPr lang="en-US" sz="4800" dirty="0"/>
              <a:t>comments</a:t>
            </a:r>
            <a:br>
              <a:rPr lang="en-US" sz="4800" dirty="0"/>
            </a:br>
            <a:endParaRPr lang="en-US" sz="4800" dirty="0"/>
          </a:p>
        </p:txBody>
      </p:sp>
      <p:sp>
        <p:nvSpPr>
          <p:cNvPr id="3" name="Text Placeholder 2">
            <a:extLst>
              <a:ext uri="{FF2B5EF4-FFF2-40B4-BE49-F238E27FC236}">
                <a16:creationId xmlns:a16="http://schemas.microsoft.com/office/drawing/2014/main" id="{0F232482-D8B9-4DB7-8081-3ACCC27F5311}"/>
              </a:ext>
            </a:extLst>
          </p:cNvPr>
          <p:cNvSpPr>
            <a:spLocks noGrp="1"/>
          </p:cNvSpPr>
          <p:nvPr>
            <p:ph type="body" idx="1"/>
          </p:nvPr>
        </p:nvSpPr>
        <p:spPr>
          <a:xfrm>
            <a:off x="968056" y="996610"/>
            <a:ext cx="3363901" cy="4864780"/>
          </a:xfrm>
        </p:spPr>
        <p:txBody>
          <a:bodyPr vert="horz" lIns="91440" tIns="91440" rIns="91440" bIns="91440" rtlCol="0" anchor="ctr">
            <a:normAutofit/>
          </a:bodyPr>
          <a:lstStyle/>
          <a:p>
            <a:pPr algn="r"/>
            <a:endParaRPr lang="en-US" sz="2000" cap="all"/>
          </a:p>
          <a:p>
            <a:pPr algn="r"/>
            <a:r>
              <a:rPr lang="en-US" sz="2000" cap="all"/>
              <a:t>   </a:t>
            </a:r>
          </a:p>
          <a:p>
            <a:pPr algn="r"/>
            <a:endParaRPr lang="en-US" sz="2000" cap="all"/>
          </a:p>
        </p:txBody>
      </p:sp>
      <p:cxnSp>
        <p:nvCxnSpPr>
          <p:cNvPr id="19" name="Straight Connector 18">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2301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1" name="Picture 6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3" name="Straight Connector 6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67" name="Rectangle 66">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71" name="Rectangle 70">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Rectangle 1">
            <a:extLst>
              <a:ext uri="{FF2B5EF4-FFF2-40B4-BE49-F238E27FC236}">
                <a16:creationId xmlns:a16="http://schemas.microsoft.com/office/drawing/2014/main" id="{193D3CA2-4E51-45F6-BAF1-ECACE8407325}"/>
              </a:ext>
            </a:extLst>
          </p:cNvPr>
          <p:cNvSpPr/>
          <p:nvPr/>
        </p:nvSpPr>
        <p:spPr>
          <a:xfrm>
            <a:off x="1396717" y="1345172"/>
            <a:ext cx="4531876" cy="4121173"/>
          </a:xfrm>
          <a:prstGeom prst="rect">
            <a:avLst/>
          </a:prstGeom>
        </p:spPr>
        <p:txBody>
          <a:bodyPr vert="horz" lIns="91440" tIns="45720" rIns="91440" bIns="45720" rtlCol="0" anchor="t">
            <a:normAutofit fontScale="85000" lnSpcReduction="10000"/>
          </a:bodyPr>
          <a:lstStyle/>
          <a:p>
            <a:pPr indent="-228600" algn="ctr" defTabSz="914400">
              <a:lnSpc>
                <a:spcPct val="110000"/>
              </a:lnSpc>
              <a:spcAft>
                <a:spcPts val="800"/>
              </a:spcAft>
              <a:buClr>
                <a:schemeClr val="accent1"/>
              </a:buClr>
              <a:buSzPct val="100000"/>
              <a:buFont typeface="Arial" panose="020B0604020202020204" pitchFamily="34" charset="0"/>
              <a:buChar char="•"/>
            </a:pPr>
            <a:r>
              <a:rPr lang="en-US" sz="2000" b="1" dirty="0"/>
              <a:t>For further information contact:</a:t>
            </a:r>
            <a:endParaRPr lang="en-US" sz="2000" dirty="0"/>
          </a:p>
          <a:p>
            <a:pPr defTabSz="914400">
              <a:lnSpc>
                <a:spcPct val="110000"/>
              </a:lnSpc>
              <a:spcAft>
                <a:spcPts val="800"/>
              </a:spcAft>
              <a:buClr>
                <a:srgbClr val="B71E42"/>
              </a:buClr>
              <a:buSzPct val="100000"/>
            </a:pPr>
            <a:endParaRPr lang="en-US" sz="2400" b="1" dirty="0"/>
          </a:p>
          <a:p>
            <a:pPr indent="-228600" algn="ctr" defTabSz="914400">
              <a:lnSpc>
                <a:spcPct val="110000"/>
              </a:lnSpc>
              <a:buClr>
                <a:srgbClr val="B71E42"/>
              </a:buClr>
              <a:buSzPct val="100000"/>
              <a:buFont typeface="Arial" panose="020B0604020202020204" pitchFamily="34" charset="0"/>
              <a:buChar char="•"/>
            </a:pPr>
            <a:r>
              <a:rPr lang="en-US" sz="2400" b="1" dirty="0"/>
              <a:t>Dina Carter</a:t>
            </a:r>
          </a:p>
          <a:p>
            <a:pPr indent="-228600" algn="ctr" defTabSz="914400">
              <a:lnSpc>
                <a:spcPct val="110000"/>
              </a:lnSpc>
              <a:buClr>
                <a:srgbClr val="B71E42"/>
              </a:buClr>
              <a:buSzPct val="100000"/>
              <a:buFont typeface="Arial" panose="020B0604020202020204" pitchFamily="34" charset="0"/>
              <a:buChar char="•"/>
            </a:pPr>
            <a:r>
              <a:rPr lang="en-US" sz="2400" b="1" dirty="0"/>
              <a:t>Grants Program Specialist</a:t>
            </a:r>
          </a:p>
          <a:p>
            <a:pPr indent="-228600" algn="ctr" defTabSz="914400">
              <a:lnSpc>
                <a:spcPct val="110000"/>
              </a:lnSpc>
              <a:buClr>
                <a:srgbClr val="B71E42"/>
              </a:buClr>
              <a:buSzPct val="100000"/>
              <a:buFont typeface="Arial" panose="020B0604020202020204" pitchFamily="34" charset="0"/>
              <a:buChar char="•"/>
            </a:pPr>
            <a:r>
              <a:rPr lang="en-US" sz="2400" b="1" dirty="0"/>
              <a:t>912.267.5533</a:t>
            </a:r>
          </a:p>
          <a:p>
            <a:pPr indent="-228600" algn="ctr" defTabSz="914400">
              <a:lnSpc>
                <a:spcPct val="110000"/>
              </a:lnSpc>
              <a:buClr>
                <a:srgbClr val="B71E42"/>
              </a:buClr>
              <a:buSzPct val="100000"/>
              <a:buFont typeface="Arial" panose="020B0604020202020204" pitchFamily="34" charset="0"/>
              <a:buChar char="•"/>
            </a:pPr>
            <a:r>
              <a:rPr lang="en-US" sz="2400" b="1" dirty="0"/>
              <a:t>Dcarter@cityofbrunswick-ga.gov</a:t>
            </a:r>
          </a:p>
          <a:p>
            <a:pPr indent="-228600" algn="ctr" defTabSz="914400">
              <a:lnSpc>
                <a:spcPct val="110000"/>
              </a:lnSpc>
              <a:buClr>
                <a:srgbClr val="B71E42"/>
              </a:buClr>
              <a:buSzPct val="100000"/>
              <a:buFont typeface="Arial" panose="020B0604020202020204" pitchFamily="34" charset="0"/>
              <a:buChar char="•"/>
            </a:pPr>
            <a:endParaRPr lang="en-US" sz="2400" b="1" dirty="0"/>
          </a:p>
          <a:p>
            <a:pPr indent="-228600" algn="ctr" defTabSz="914400">
              <a:lnSpc>
                <a:spcPct val="110000"/>
              </a:lnSpc>
              <a:buClr>
                <a:srgbClr val="B71E42"/>
              </a:buClr>
              <a:buSzPct val="100000"/>
              <a:buFont typeface="Arial" panose="020B0604020202020204" pitchFamily="34" charset="0"/>
              <a:buChar char="•"/>
            </a:pPr>
            <a:endParaRPr lang="en-US" sz="2400" b="1" dirty="0"/>
          </a:p>
          <a:p>
            <a:pPr indent="-228600" algn="ctr" defTabSz="914400">
              <a:lnSpc>
                <a:spcPct val="110000"/>
              </a:lnSpc>
              <a:buClr>
                <a:srgbClr val="B71E42"/>
              </a:buClr>
              <a:buSzPct val="100000"/>
              <a:buFont typeface="Arial" panose="020B0604020202020204" pitchFamily="34" charset="0"/>
              <a:buChar char="•"/>
            </a:pPr>
            <a:r>
              <a:rPr lang="en-US" sz="2400" b="1" dirty="0"/>
              <a:t>David Bravo</a:t>
            </a:r>
            <a:endParaRPr lang="en-US" sz="2400"/>
          </a:p>
          <a:p>
            <a:pPr indent="-228600" algn="ctr" defTabSz="914400">
              <a:lnSpc>
                <a:spcPct val="110000"/>
              </a:lnSpc>
              <a:buClr>
                <a:schemeClr val="accent1"/>
              </a:buClr>
              <a:buSzPct val="100000"/>
              <a:buFont typeface="Arial" panose="020B0604020202020204" pitchFamily="34" charset="0"/>
              <a:buChar char="•"/>
            </a:pPr>
            <a:r>
              <a:rPr lang="en-US" sz="2400" b="1" dirty="0"/>
              <a:t>Director</a:t>
            </a:r>
          </a:p>
          <a:p>
            <a:pPr indent="-228600" algn="ctr" defTabSz="914400">
              <a:lnSpc>
                <a:spcPct val="110000"/>
              </a:lnSpc>
              <a:buClr>
                <a:schemeClr val="accent1"/>
              </a:buClr>
              <a:buSzPct val="100000"/>
              <a:buFont typeface="Arial" panose="020B0604020202020204" pitchFamily="34" charset="0"/>
              <a:buChar char="•"/>
            </a:pPr>
            <a:r>
              <a:rPr lang="en-US" sz="2400" b="1" dirty="0"/>
              <a:t>912.267.5584</a:t>
            </a:r>
          </a:p>
          <a:p>
            <a:pPr indent="-228600" algn="ctr" defTabSz="914400">
              <a:lnSpc>
                <a:spcPct val="110000"/>
              </a:lnSpc>
              <a:buClr>
                <a:schemeClr val="accent1"/>
              </a:buClr>
              <a:buSzPct val="100000"/>
              <a:buFont typeface="Arial" panose="020B0604020202020204" pitchFamily="34" charset="0"/>
              <a:buChar char="•"/>
            </a:pPr>
            <a:r>
              <a:rPr lang="en-US" sz="2400" b="1" dirty="0">
                <a:hlinkClick r:id="rId3">
                  <a:extLst>
                    <a:ext uri="{A12FA001-AC4F-418D-AE19-62706E023703}">
                      <ahyp:hlinkClr xmlns:ahyp="http://schemas.microsoft.com/office/drawing/2018/hyperlinkcolor" val="tx"/>
                    </a:ext>
                  </a:extLst>
                </a:hlinkClick>
              </a:rPr>
              <a:t>dbravo@cityofbrunswick-ga.gov</a:t>
            </a:r>
            <a:endParaRPr lang="en-US" sz="2400" b="1" dirty="0"/>
          </a:p>
          <a:p>
            <a:pPr indent="-228600" defTabSz="914400">
              <a:lnSpc>
                <a:spcPct val="110000"/>
              </a:lnSpc>
              <a:buClr>
                <a:srgbClr val="B71E42"/>
              </a:buClr>
              <a:buSzPct val="100000"/>
              <a:buFont typeface="Arial" panose="020B0604020202020204" pitchFamily="34" charset="0"/>
              <a:buChar char="•"/>
            </a:pPr>
            <a:endParaRPr lang="en-US" sz="2400" b="1" dirty="0"/>
          </a:p>
          <a:p>
            <a:pPr indent="-228600" defTabSz="914400">
              <a:lnSpc>
                <a:spcPct val="110000"/>
              </a:lnSpc>
              <a:buClr>
                <a:srgbClr val="B71E42"/>
              </a:buClr>
              <a:buSzPct val="100000"/>
              <a:buFont typeface="Arial" panose="020B0604020202020204" pitchFamily="34" charset="0"/>
              <a:buChar char="•"/>
            </a:pPr>
            <a:endParaRPr lang="en-US" sz="1500" b="1" dirty="0"/>
          </a:p>
          <a:p>
            <a:pPr indent="-228600" defTabSz="914400">
              <a:lnSpc>
                <a:spcPct val="110000"/>
              </a:lnSpc>
              <a:buClr>
                <a:schemeClr val="accent1"/>
              </a:buClr>
              <a:buSzPct val="100000"/>
              <a:buFont typeface="Arial" panose="020B0604020202020204" pitchFamily="34" charset="0"/>
              <a:buChar char="•"/>
            </a:pPr>
            <a:endParaRPr lang="en-US" sz="1500" b="1" dirty="0"/>
          </a:p>
          <a:p>
            <a:pPr indent="-228600" defTabSz="914400">
              <a:lnSpc>
                <a:spcPct val="110000"/>
              </a:lnSpc>
              <a:buClr>
                <a:schemeClr val="accent1"/>
              </a:buClr>
              <a:buSzPct val="100000"/>
              <a:buFont typeface="Arial" panose="020B0604020202020204" pitchFamily="34" charset="0"/>
              <a:buChar char="•"/>
            </a:pPr>
            <a:endParaRPr lang="en-US" sz="1500" b="1" dirty="0"/>
          </a:p>
          <a:p>
            <a:pPr indent="-228600" defTabSz="914400">
              <a:lnSpc>
                <a:spcPct val="110000"/>
              </a:lnSpc>
              <a:buClr>
                <a:schemeClr val="accent1"/>
              </a:buClr>
              <a:buSzPct val="100000"/>
              <a:buFont typeface="Arial" panose="020B0604020202020204" pitchFamily="34" charset="0"/>
              <a:buChar char="•"/>
            </a:pPr>
            <a:endParaRPr lang="en-US" sz="1500" b="1" dirty="0"/>
          </a:p>
          <a:p>
            <a:pPr indent="-228600" defTabSz="914400">
              <a:lnSpc>
                <a:spcPct val="110000"/>
              </a:lnSpc>
              <a:buClr>
                <a:schemeClr val="accent1"/>
              </a:buClr>
              <a:buSzPct val="100000"/>
              <a:buFont typeface="Arial" panose="020B0604020202020204" pitchFamily="34" charset="0"/>
              <a:buChar char="•"/>
            </a:pPr>
            <a:endParaRPr lang="en-US" sz="1500" b="1" dirty="0"/>
          </a:p>
          <a:p>
            <a:pPr indent="-228600" defTabSz="914400">
              <a:lnSpc>
                <a:spcPct val="110000"/>
              </a:lnSpc>
              <a:buClr>
                <a:schemeClr val="accent1"/>
              </a:buClr>
              <a:buSzPct val="100000"/>
              <a:buFont typeface="Arial" panose="020B0604020202020204" pitchFamily="34" charset="0"/>
              <a:buChar char="•"/>
            </a:pPr>
            <a:endParaRPr lang="en-US" sz="1500" dirty="0"/>
          </a:p>
        </p:txBody>
      </p:sp>
      <p:pic>
        <p:nvPicPr>
          <p:cNvPr id="73" name="Picture 72">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75" name="Straight Connector 74">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5E90446-3141-4F35-9AC0-DD6DE9D1AFD5}"/>
              </a:ext>
            </a:extLst>
          </p:cNvPr>
          <p:cNvPicPr>
            <a:picLocks noChangeAspect="1"/>
          </p:cNvPicPr>
          <p:nvPr/>
        </p:nvPicPr>
        <p:blipFill>
          <a:blip r:embed="rId4"/>
          <a:stretch>
            <a:fillRect/>
          </a:stretch>
        </p:blipFill>
        <p:spPr>
          <a:xfrm>
            <a:off x="6875585" y="1193376"/>
            <a:ext cx="3721916" cy="3450613"/>
          </a:xfrm>
          <a:prstGeom prst="rect">
            <a:avLst/>
          </a:prstGeom>
        </p:spPr>
      </p:pic>
    </p:spTree>
    <p:extLst>
      <p:ext uri="{BB962C8B-B14F-4D97-AF65-F5344CB8AC3E}">
        <p14:creationId xmlns:p14="http://schemas.microsoft.com/office/powerpoint/2010/main" val="3951312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04595-1F1C-4FEF-BCDB-DB2D8F3F79A5}"/>
              </a:ext>
            </a:extLst>
          </p:cNvPr>
          <p:cNvSpPr>
            <a:spLocks noGrp="1"/>
          </p:cNvSpPr>
          <p:nvPr>
            <p:ph type="title"/>
          </p:nvPr>
        </p:nvSpPr>
        <p:spPr>
          <a:xfrm>
            <a:off x="1295218" y="1230861"/>
            <a:ext cx="9605635" cy="1059305"/>
          </a:xfrm>
        </p:spPr>
        <p:txBody>
          <a:bodyPr/>
          <a:lstStyle/>
          <a:p>
            <a:pPr algn="ctr"/>
            <a:r>
              <a:rPr lang="en-US" b="1" dirty="0">
                <a:latin typeface="Franklin Gothic Book" panose="020B0503020102020204" pitchFamily="34" charset="0"/>
              </a:rPr>
              <a:t>FY 2024-2025 Action Plan</a:t>
            </a:r>
          </a:p>
        </p:txBody>
      </p:sp>
      <p:sp>
        <p:nvSpPr>
          <p:cNvPr id="4" name="Content Placeholder 3">
            <a:extLst>
              <a:ext uri="{FF2B5EF4-FFF2-40B4-BE49-F238E27FC236}">
                <a16:creationId xmlns:a16="http://schemas.microsoft.com/office/drawing/2014/main" id="{F5967C09-03B9-4D7C-83CC-466A675EA1FE}"/>
              </a:ext>
            </a:extLst>
          </p:cNvPr>
          <p:cNvSpPr>
            <a:spLocks noGrp="1"/>
          </p:cNvSpPr>
          <p:nvPr>
            <p:ph sz="half" idx="2"/>
          </p:nvPr>
        </p:nvSpPr>
        <p:spPr>
          <a:xfrm>
            <a:off x="1291147" y="1560404"/>
            <a:ext cx="9609706" cy="3441520"/>
          </a:xfrm>
        </p:spPr>
        <p:txBody>
          <a:bodyPr>
            <a:normAutofit fontScale="92500" lnSpcReduction="20000"/>
          </a:bodyPr>
          <a:lstStyle/>
          <a:p>
            <a:pPr marL="0" indent="0" algn="ctr">
              <a:buNone/>
            </a:pPr>
            <a:endParaRPr lang="en-US" u="sng" dirty="0">
              <a:latin typeface="Franklin Gothic Book" panose="020B0503020102020204" pitchFamily="34" charset="0"/>
            </a:endParaRPr>
          </a:p>
          <a:p>
            <a:r>
              <a:rPr lang="en-US" b="1" dirty="0">
                <a:latin typeface="Franklin Gothic Book" panose="020B0503020102020204" pitchFamily="34" charset="0"/>
              </a:rPr>
              <a:t>Each year</a:t>
            </a:r>
            <a:r>
              <a:rPr lang="en-US" dirty="0">
                <a:latin typeface="Franklin Gothic Book" panose="020B0503020102020204" pitchFamily="34" charset="0"/>
              </a:rPr>
              <a:t> the City of Brunswick prepares an Action Plan to describe to the public (and HUD) how it intends to spend its annual allocation. This is the fifth and final year of the five-year cycle</a:t>
            </a:r>
          </a:p>
          <a:p>
            <a:r>
              <a:rPr lang="en-US" b="1" dirty="0">
                <a:latin typeface="Franklin Gothic Book" panose="020B0503020102020204" pitchFamily="34" charset="0"/>
              </a:rPr>
              <a:t>Entitlement</a:t>
            </a:r>
          </a:p>
          <a:p>
            <a:r>
              <a:rPr lang="en-US" dirty="0">
                <a:latin typeface="Franklin Gothic Book" panose="020B0503020102020204" pitchFamily="34" charset="0"/>
                <a:cs typeface="Calibri" panose="020F0502020204030204" pitchFamily="34" charset="0"/>
              </a:rPr>
              <a:t>FY2024-2025 </a:t>
            </a:r>
            <a:r>
              <a:rPr lang="en-US">
                <a:latin typeface="Franklin Gothic Book" panose="020B0503020102020204" pitchFamily="34" charset="0"/>
                <a:cs typeface="Calibri" panose="020F0502020204030204" pitchFamily="34" charset="0"/>
              </a:rPr>
              <a:t>CDBG Allocation</a:t>
            </a:r>
            <a:r>
              <a:rPr lang="en-US" dirty="0">
                <a:latin typeface="Franklin Gothic Book" panose="020B0503020102020204" pitchFamily="34" charset="0"/>
                <a:cs typeface="Calibri" panose="020F0502020204030204" pitchFamily="34" charset="0"/>
              </a:rPr>
              <a:t>: </a:t>
            </a:r>
            <a:r>
              <a:rPr lang="en-US" b="1" dirty="0">
                <a:cs typeface="Calibri" panose="020F0502020204030204" pitchFamily="34" charset="0"/>
              </a:rPr>
              <a:t>$412,000 </a:t>
            </a:r>
            <a:r>
              <a:rPr lang="en-US" b="1" dirty="0">
                <a:latin typeface="Franklin Gothic Book" panose="020B0503020102020204" pitchFamily="34" charset="0"/>
                <a:cs typeface="Calibri" panose="020F0502020204030204" pitchFamily="34" charset="0"/>
              </a:rPr>
              <a:t>(approximate)</a:t>
            </a:r>
            <a:endParaRPr lang="en-US" b="1" dirty="0">
              <a:latin typeface="Franklin Gothic Book" panose="020B0503020102020204" pitchFamily="34" charset="0"/>
            </a:endParaRPr>
          </a:p>
          <a:p>
            <a:r>
              <a:rPr lang="en-US" dirty="0">
                <a:latin typeface="Franklin Gothic Book" panose="020B0503020102020204" pitchFamily="34" charset="0"/>
              </a:rPr>
              <a:t>HUD’s fiscal year begins </a:t>
            </a:r>
            <a:r>
              <a:rPr lang="en-US" b="1" u="sng" dirty="0">
                <a:latin typeface="Franklin Gothic Book" panose="020B0503020102020204" pitchFamily="34" charset="0"/>
              </a:rPr>
              <a:t>July 1, 2024, and ends June 30, 2025</a:t>
            </a:r>
          </a:p>
          <a:p>
            <a:r>
              <a:rPr lang="en-US" dirty="0">
                <a:latin typeface="Franklin Gothic Book" panose="020B0503020102020204" pitchFamily="34" charset="0"/>
              </a:rPr>
              <a:t>One overarching goal is to make lasting impacts in the community; selected projects will benefit the City of Brunswick for many years</a:t>
            </a:r>
          </a:p>
          <a:p>
            <a:endParaRPr lang="en-US" b="1" u="sng" dirty="0">
              <a:latin typeface="Franklin Gothic Book" panose="020B0503020102020204" pitchFamily="34" charset="0"/>
            </a:endParaRPr>
          </a:p>
        </p:txBody>
      </p:sp>
    </p:spTree>
    <p:extLst>
      <p:ext uri="{BB962C8B-B14F-4D97-AF65-F5344CB8AC3E}">
        <p14:creationId xmlns:p14="http://schemas.microsoft.com/office/powerpoint/2010/main" val="129550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D6F4B4-4EFA-49F3-B9BB-E8DB62C73039}"/>
              </a:ext>
            </a:extLst>
          </p:cNvPr>
          <p:cNvSpPr/>
          <p:nvPr/>
        </p:nvSpPr>
        <p:spPr>
          <a:xfrm>
            <a:off x="58723" y="570900"/>
            <a:ext cx="12192000" cy="4524315"/>
          </a:xfrm>
          <a:prstGeom prst="rect">
            <a:avLst/>
          </a:prstGeom>
        </p:spPr>
        <p:txBody>
          <a:bodyPr wrap="square">
            <a:spAutoFit/>
          </a:bodyPr>
          <a:lstStyle/>
          <a:p>
            <a:pPr algn="ctr"/>
            <a:r>
              <a:rPr lang="en-US" sz="2800" b="1" u="sng" dirty="0">
                <a:solidFill>
                  <a:srgbClr val="000000"/>
                </a:solidFill>
                <a:latin typeface="Franklin Gothic Book" panose="020B0503020102020204" pitchFamily="34" charset="0"/>
              </a:rPr>
              <a:t>PROPOSED BUDGET</a:t>
            </a:r>
          </a:p>
          <a:p>
            <a:endParaRPr lang="en-US" sz="2000" b="1" dirty="0">
              <a:latin typeface="Franklin Gothic Book" panose="020B0503020102020204" pitchFamily="34" charset="0"/>
            </a:endParaRPr>
          </a:p>
          <a:p>
            <a:endParaRPr lang="en-US" sz="2000" dirty="0">
              <a:latin typeface="Franklin Gothic Book" panose="020B0503020102020204" pitchFamily="34" charset="0"/>
            </a:endParaRPr>
          </a:p>
          <a:p>
            <a:pPr marL="800100" lvl="1" indent="-342900">
              <a:buClr>
                <a:schemeClr val="accent1"/>
              </a:buClr>
              <a:buFont typeface="Wingdings" panose="05000000000000000000" pitchFamily="2" charset="2"/>
              <a:buChar char="Ø"/>
            </a:pPr>
            <a:r>
              <a:rPr lang="en-US" sz="2400" dirty="0">
                <a:latin typeface="Franklin Gothic Book" panose="020B0503020102020204" pitchFamily="34" charset="0"/>
              </a:rPr>
              <a:t>Housing Rehabilitation 								$219,000</a:t>
            </a:r>
          </a:p>
          <a:p>
            <a:pPr marL="800100" lvl="1" indent="-342900">
              <a:buClr>
                <a:schemeClr val="accent1"/>
              </a:buClr>
              <a:buFont typeface="Wingdings" panose="05000000000000000000" pitchFamily="2" charset="2"/>
              <a:buChar char="Ø"/>
            </a:pPr>
            <a:r>
              <a:rPr lang="en-US" sz="2400" dirty="0">
                <a:latin typeface="Franklin Gothic Book" panose="020B0503020102020204" pitchFamily="34" charset="0"/>
              </a:rPr>
              <a:t>Improve Public Facilities 								$  26,000</a:t>
            </a:r>
          </a:p>
          <a:p>
            <a:pPr marL="800100" lvl="1" indent="-342900">
              <a:buClr>
                <a:schemeClr val="accent1"/>
              </a:buClr>
              <a:buFont typeface="Wingdings" panose="05000000000000000000" pitchFamily="2" charset="2"/>
              <a:buChar char="Ø"/>
            </a:pPr>
            <a:r>
              <a:rPr lang="en-US" sz="2400" dirty="0">
                <a:latin typeface="Franklin Gothic Book" panose="020B0503020102020204" pitchFamily="34" charset="0"/>
              </a:rPr>
              <a:t>Public Services											$  60,000</a:t>
            </a:r>
          </a:p>
          <a:p>
            <a:pPr marL="800100" lvl="1" indent="-342900">
              <a:buClr>
                <a:schemeClr val="accent1"/>
              </a:buClr>
              <a:buFont typeface="Wingdings" panose="05000000000000000000" pitchFamily="2" charset="2"/>
              <a:buChar char="Ø"/>
            </a:pPr>
            <a:r>
              <a:rPr lang="en-US" sz="2400" dirty="0">
                <a:latin typeface="Franklin Gothic Book" panose="020B0503020102020204" pitchFamily="34" charset="0"/>
              </a:rPr>
              <a:t>Remove Slum and Blight								$  60,000</a:t>
            </a:r>
          </a:p>
          <a:p>
            <a:pPr marL="800100" lvl="1" indent="-342900">
              <a:buClr>
                <a:schemeClr val="accent1"/>
              </a:buClr>
              <a:buFont typeface="Wingdings" panose="05000000000000000000" pitchFamily="2" charset="2"/>
              <a:buChar char="Ø"/>
            </a:pPr>
            <a:r>
              <a:rPr lang="en-US" sz="2400" dirty="0">
                <a:latin typeface="Franklin Gothic Book" panose="020B0503020102020204" pitchFamily="34" charset="0"/>
              </a:rPr>
              <a:t>Provide Fair Housing Education and Outreach 		$    2,000</a:t>
            </a:r>
          </a:p>
          <a:p>
            <a:pPr marL="800100" lvl="1" indent="-342900">
              <a:buClr>
                <a:schemeClr val="accent1"/>
              </a:buClr>
              <a:buFont typeface="Wingdings" panose="05000000000000000000" pitchFamily="2" charset="2"/>
              <a:buChar char="Ø"/>
            </a:pPr>
            <a:r>
              <a:rPr lang="en-US" sz="2400" dirty="0">
                <a:latin typeface="Franklin Gothic Book" panose="020B0503020102020204" pitchFamily="34" charset="0"/>
              </a:rPr>
              <a:t>Planning and Administration of the CDBG Program 	$  45,000</a:t>
            </a:r>
          </a:p>
          <a:p>
            <a:pPr marL="800100" lvl="1" indent="-342900">
              <a:buClr>
                <a:schemeClr val="accent1"/>
              </a:buClr>
              <a:buFont typeface="Wingdings" panose="05000000000000000000" pitchFamily="2" charset="2"/>
              <a:buChar char="Ø"/>
            </a:pPr>
            <a:endParaRPr lang="en-US" sz="2400" dirty="0">
              <a:latin typeface="Franklin Gothic Book" panose="020B0503020102020204" pitchFamily="34" charset="0"/>
            </a:endParaRPr>
          </a:p>
          <a:p>
            <a:pPr lvl="1">
              <a:buClrTx/>
            </a:pPr>
            <a:r>
              <a:rPr lang="en-US" sz="2400" dirty="0">
                <a:latin typeface="Franklin Gothic Book" panose="020B0503020102020204" pitchFamily="34" charset="0"/>
              </a:rPr>
              <a:t>											    		  </a:t>
            </a:r>
            <a:r>
              <a:rPr lang="en-US" sz="2400" dirty="0">
                <a:highlight>
                  <a:srgbClr val="FFFF00"/>
                </a:highlight>
                <a:latin typeface="Franklin Gothic Book" panose="020B0503020102020204" pitchFamily="34" charset="0"/>
              </a:rPr>
              <a:t>Total: $412,000</a:t>
            </a:r>
          </a:p>
          <a:p>
            <a:pPr algn="ctr"/>
            <a:endParaRPr lang="en-US" sz="2800" b="1" u="sng" dirty="0">
              <a:solidFill>
                <a:srgbClr val="000000"/>
              </a:solidFill>
              <a:latin typeface="Franklin Gothic Book" panose="020B0503020102020204" pitchFamily="34" charset="0"/>
            </a:endParaRPr>
          </a:p>
        </p:txBody>
      </p:sp>
    </p:spTree>
    <p:extLst>
      <p:ext uri="{BB962C8B-B14F-4D97-AF65-F5344CB8AC3E}">
        <p14:creationId xmlns:p14="http://schemas.microsoft.com/office/powerpoint/2010/main" val="310875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omplex maths formulae on a blackboard">
            <a:extLst>
              <a:ext uri="{FF2B5EF4-FFF2-40B4-BE49-F238E27FC236}">
                <a16:creationId xmlns:a16="http://schemas.microsoft.com/office/drawing/2014/main" id="{14299329-0CD0-4321-BD0A-D91C0EDB0F50}"/>
              </a:ext>
            </a:extLst>
          </p:cNvPr>
          <p:cNvPicPr>
            <a:picLocks noChangeAspect="1"/>
          </p:cNvPicPr>
          <p:nvPr/>
        </p:nvPicPr>
        <p:blipFill rotWithShape="1">
          <a:blip r:embed="rId3">
            <a:alphaModFix amt="50000"/>
            <a:grayscl/>
          </a:blip>
          <a:srcRect t="18207" r="-1" b="4736"/>
          <a:stretch/>
        </p:blipFill>
        <p:spPr>
          <a:xfrm>
            <a:off x="305" y="10"/>
            <a:ext cx="12191695" cy="6857990"/>
          </a:xfrm>
          <a:prstGeom prst="rect">
            <a:avLst/>
          </a:prstGeom>
        </p:spPr>
      </p:pic>
      <p:sp>
        <p:nvSpPr>
          <p:cNvPr id="4" name="Title 3">
            <a:extLst>
              <a:ext uri="{FF2B5EF4-FFF2-40B4-BE49-F238E27FC236}">
                <a16:creationId xmlns:a16="http://schemas.microsoft.com/office/drawing/2014/main" id="{1D781920-3F14-4FAB-BA85-36F2E4797850}"/>
              </a:ext>
            </a:extLst>
          </p:cNvPr>
          <p:cNvSpPr>
            <a:spLocks noGrp="1"/>
          </p:cNvSpPr>
          <p:nvPr>
            <p:ph type="title"/>
          </p:nvPr>
        </p:nvSpPr>
        <p:spPr>
          <a:xfrm>
            <a:off x="4976636" y="992221"/>
            <a:ext cx="6247308" cy="4873558"/>
          </a:xfrm>
        </p:spPr>
        <p:txBody>
          <a:bodyPr vert="horz" lIns="91440" tIns="45720" rIns="91440" bIns="0" rtlCol="0" anchor="ctr">
            <a:normAutofit/>
          </a:bodyPr>
          <a:lstStyle/>
          <a:p>
            <a:r>
              <a:rPr lang="en-US" sz="4800" dirty="0"/>
              <a:t>Projects, </a:t>
            </a:r>
            <a:br>
              <a:rPr lang="en-US" sz="4800" dirty="0"/>
            </a:br>
            <a:br>
              <a:rPr lang="en-US" sz="4800" dirty="0"/>
            </a:br>
            <a:r>
              <a:rPr lang="en-US" sz="4800" dirty="0"/>
              <a:t>allocations </a:t>
            </a:r>
            <a:br>
              <a:rPr lang="en-US" sz="4800" dirty="0"/>
            </a:br>
            <a:br>
              <a:rPr lang="en-US" sz="4800" dirty="0"/>
            </a:br>
            <a:r>
              <a:rPr lang="en-US" sz="4800" dirty="0"/>
              <a:t>and </a:t>
            </a:r>
            <a:br>
              <a:rPr lang="en-US" sz="4800" dirty="0"/>
            </a:br>
            <a:br>
              <a:rPr lang="en-US" sz="4800" dirty="0"/>
            </a:br>
            <a:r>
              <a:rPr lang="en-US" sz="4800" dirty="0"/>
              <a:t>goals</a:t>
            </a:r>
          </a:p>
        </p:txBody>
      </p:sp>
      <p:cxnSp>
        <p:nvCxnSpPr>
          <p:cNvPr id="20" name="Straight Connector 19">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7130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C7D70-09ED-4F37-8E3E-DF16C433AFCB}"/>
              </a:ext>
            </a:extLst>
          </p:cNvPr>
          <p:cNvSpPr/>
          <p:nvPr/>
        </p:nvSpPr>
        <p:spPr>
          <a:xfrm>
            <a:off x="755406" y="1206531"/>
            <a:ext cx="11947281" cy="2862322"/>
          </a:xfrm>
          <a:prstGeom prst="rect">
            <a:avLst/>
          </a:prstGeom>
        </p:spPr>
        <p:txBody>
          <a:bodyPr wrap="square">
            <a:spAutoFit/>
          </a:bodyPr>
          <a:lstStyle/>
          <a:p>
            <a:pPr>
              <a:buClr>
                <a:schemeClr val="accent1"/>
              </a:buClr>
            </a:pPr>
            <a:r>
              <a:rPr lang="en-US" sz="2000" b="1" dirty="0">
                <a:solidFill>
                  <a:schemeClr val="accent1"/>
                </a:solidFill>
                <a:latin typeface="Franklin Gothic Book" panose="020B0503020102020204" pitchFamily="34" charset="0"/>
              </a:rPr>
              <a:t>1)	</a:t>
            </a:r>
            <a:r>
              <a:rPr lang="en-US" sz="2000" b="1" dirty="0">
                <a:latin typeface="Franklin Gothic Book" panose="020B0503020102020204" pitchFamily="34" charset="0"/>
              </a:rPr>
              <a:t>Planning and administration</a:t>
            </a:r>
          </a:p>
          <a:p>
            <a:pPr>
              <a:buClr>
                <a:schemeClr val="accent1"/>
              </a:buClr>
            </a:pPr>
            <a:endParaRPr lang="en-US" sz="2000" b="1" u="sng" dirty="0">
              <a:latin typeface="Franklin Gothic Book" panose="020B0503020102020204" pitchFamily="34" charset="0"/>
            </a:endParaRPr>
          </a:p>
          <a:p>
            <a:pPr marL="822960" indent="-228600">
              <a:buClr>
                <a:schemeClr val="accent1"/>
              </a:buClr>
              <a:buFont typeface="Wingdings" panose="05000000000000000000" pitchFamily="2" charset="2"/>
              <a:buChar char="Ø"/>
            </a:pPr>
            <a:r>
              <a:rPr lang="en-US" sz="2000" dirty="0">
                <a:latin typeface="Franklin Gothic Book" panose="020B0503020102020204" pitchFamily="34" charset="0"/>
              </a:rPr>
              <a:t>Goal description: To cover administrative expenses such as salaries, equipment, </a:t>
            </a:r>
            <a:r>
              <a:rPr lang="en-US" sz="2000" dirty="0" err="1">
                <a:latin typeface="Franklin Gothic Book" panose="020B0503020102020204" pitchFamily="34" charset="0"/>
              </a:rPr>
              <a:t>etc</a:t>
            </a:r>
            <a:endParaRPr lang="en-US" sz="2000" dirty="0">
              <a:solidFill>
                <a:srgbClr val="000000"/>
              </a:solidFill>
              <a:latin typeface="Franklin Gothic Book" panose="020B0503020102020204" pitchFamily="34" charset="0"/>
            </a:endParaRPr>
          </a:p>
          <a:p>
            <a:pPr marL="594360">
              <a:buClr>
                <a:schemeClr val="accent1"/>
              </a:buClr>
            </a:pPr>
            <a:endParaRPr lang="en-US" sz="2000" u="sng" dirty="0">
              <a:latin typeface="Franklin Gothic Book" panose="020B0503020102020204" pitchFamily="34" charset="0"/>
              <a:ea typeface="Calibri" panose="020F0502020204030204" pitchFamily="34" charset="0"/>
            </a:endParaRPr>
          </a:p>
          <a:p>
            <a:pPr marL="822960" indent="-228600">
              <a:buClr>
                <a:schemeClr val="accent1"/>
              </a:buClr>
              <a:buFont typeface="Wingdings" panose="05000000000000000000" pitchFamily="2" charset="2"/>
              <a:buChar char="Ø"/>
            </a:pPr>
            <a:r>
              <a:rPr lang="en-US" sz="2000" u="sng" dirty="0">
                <a:latin typeface="Franklin Gothic Book" panose="020B0503020102020204" pitchFamily="34" charset="0"/>
                <a:ea typeface="Calibri" panose="020F0502020204030204" pitchFamily="34" charset="0"/>
              </a:rPr>
              <a:t>Allocation - $45,000 (approximate)</a:t>
            </a:r>
          </a:p>
          <a:p>
            <a:pPr marL="822960" indent="-228600">
              <a:buFont typeface="Wingdings" panose="05000000000000000000" pitchFamily="2" charset="2"/>
              <a:buChar char="Ø"/>
            </a:pPr>
            <a:endParaRPr lang="en-US" sz="2000" u="sng" dirty="0">
              <a:latin typeface="Franklin Gothic Book" panose="020B0503020102020204" pitchFamily="34" charset="0"/>
              <a:ea typeface="Calibri" panose="020F0502020204030204" pitchFamily="34" charset="0"/>
            </a:endParaRPr>
          </a:p>
          <a:p>
            <a:pPr marL="822960" indent="-228600">
              <a:buClr>
                <a:schemeClr val="accent1"/>
              </a:buClr>
              <a:buFont typeface="Wingdings" panose="05000000000000000000" pitchFamily="2" charset="2"/>
              <a:buChar char="Ø"/>
            </a:pPr>
            <a:r>
              <a:rPr lang="en-US" sz="2000" dirty="0">
                <a:latin typeface="Franklin Gothic Book" panose="020B0503020102020204" pitchFamily="34" charset="0"/>
                <a:ea typeface="Calibri" panose="020F0502020204030204" pitchFamily="34" charset="0"/>
              </a:rPr>
              <a:t> The allocation pays for a portion of salaries, the city covers the remaining balance</a:t>
            </a:r>
          </a:p>
          <a:p>
            <a:pPr marL="822960" indent="-228600">
              <a:buFont typeface="Wingdings" panose="05000000000000000000" pitchFamily="2" charset="2"/>
              <a:buChar char="Ø"/>
            </a:pPr>
            <a:endParaRPr lang="en-US" sz="2000" dirty="0">
              <a:latin typeface="Franklin Gothic Book" panose="020B0503020102020204" pitchFamily="34" charset="0"/>
              <a:ea typeface="Calibri" panose="020F0502020204030204" pitchFamily="34" charset="0"/>
            </a:endParaRPr>
          </a:p>
          <a:p>
            <a:pPr marL="822960" indent="-228600">
              <a:buClr>
                <a:schemeClr val="accent1"/>
              </a:buClr>
              <a:buFont typeface="Wingdings" panose="05000000000000000000" pitchFamily="2" charset="2"/>
              <a:buChar char="Ø"/>
            </a:pPr>
            <a:r>
              <a:rPr lang="en-US" sz="2000" dirty="0">
                <a:latin typeface="Franklin Gothic Book" panose="020B0503020102020204" pitchFamily="34" charset="0"/>
                <a:ea typeface="Calibri" panose="020F0502020204030204" pitchFamily="34" charset="0"/>
              </a:rPr>
              <a:t>Grantee:  N/A</a:t>
            </a:r>
            <a:endParaRPr lang="en-US" sz="2000" dirty="0">
              <a:latin typeface="Franklin Gothic Book" panose="020B0503020102020204" pitchFamily="34" charset="0"/>
            </a:endParaRPr>
          </a:p>
        </p:txBody>
      </p:sp>
    </p:spTree>
    <p:extLst>
      <p:ext uri="{BB962C8B-B14F-4D97-AF65-F5344CB8AC3E}">
        <p14:creationId xmlns:p14="http://schemas.microsoft.com/office/powerpoint/2010/main" val="214936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D2EC9F-104E-44AC-B42D-F73D557F6170}"/>
              </a:ext>
            </a:extLst>
          </p:cNvPr>
          <p:cNvSpPr txBox="1"/>
          <p:nvPr/>
        </p:nvSpPr>
        <p:spPr>
          <a:xfrm>
            <a:off x="254978" y="1197693"/>
            <a:ext cx="10893669" cy="2862322"/>
          </a:xfrm>
          <a:prstGeom prst="rect">
            <a:avLst/>
          </a:prstGeom>
          <a:noFill/>
        </p:spPr>
        <p:txBody>
          <a:bodyPr wrap="square">
            <a:spAutoFit/>
          </a:bodyPr>
          <a:lstStyle/>
          <a:p>
            <a:pPr marL="365760" marR="0" lvl="0" algn="l" defTabSz="914400" rtl="0" eaLnBrk="1" fontAlgn="auto" latinLnBrk="0" hangingPunct="1">
              <a:lnSpc>
                <a:spcPct val="100000"/>
              </a:lnSpc>
              <a:spcBef>
                <a:spcPts val="0"/>
              </a:spcBef>
              <a:spcAft>
                <a:spcPts val="0"/>
              </a:spcAft>
              <a:buClr>
                <a:srgbClr val="B71E42"/>
              </a:buClr>
              <a:buSzPct val="100000"/>
              <a:tabLst/>
              <a:defRPr/>
            </a:pPr>
            <a:r>
              <a:rPr kumimoji="0" lang="en-US" sz="2000" b="1" i="0" u="none" strike="noStrike" kern="1200" cap="none" spc="0" normalizeH="0" baseline="0" noProof="0" dirty="0">
                <a:ln>
                  <a:noFill/>
                </a:ln>
                <a:solidFill>
                  <a:srgbClr val="C00000"/>
                </a:solidFill>
                <a:effectLst/>
                <a:uLnTx/>
                <a:uFillTx/>
                <a:latin typeface="Franklin Gothic Book" panose="020B0503020102020204" pitchFamily="34" charset="0"/>
                <a:ea typeface="+mn-ea"/>
                <a:cs typeface="+mn-cs"/>
              </a:rPr>
              <a:t>2)  </a:t>
            </a:r>
            <a:r>
              <a:rPr kumimoji="0" lang="en-US" sz="20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Housing rehabilitation including accessibility improvements: Minor/Major Home Repair </a:t>
            </a:r>
            <a:r>
              <a:rPr kumimoji="0" lang="en-US"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(MMH)</a:t>
            </a:r>
          </a:p>
          <a:p>
            <a:pPr marL="365760" marR="0" lvl="0" indent="0" algn="l" defTabSz="914400" rtl="0" eaLnBrk="1" fontAlgn="auto" latinLnBrk="0" hangingPunct="1">
              <a:lnSpc>
                <a:spcPct val="100000"/>
              </a:lnSpc>
              <a:spcBef>
                <a:spcPts val="0"/>
              </a:spcBef>
              <a:spcAft>
                <a:spcPts val="0"/>
              </a:spcAft>
              <a:buClr>
                <a:srgbClr val="B71E42"/>
              </a:buClr>
              <a:buSzPct val="100000"/>
              <a:buFont typeface="Arial" panose="020B0604020202020204" pitchFamily="34" charset="0"/>
              <a:buNone/>
              <a:tabLst/>
              <a:defRPr/>
            </a:pPr>
            <a:endParaRPr kumimoji="0" lang="en-US" sz="2000" b="1" i="0" u="sng"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822960" marR="0" lvl="0" indent="-228600" algn="l" defTabSz="914400" rtl="0" eaLnBrk="1" fontAlgn="auto" latinLnBrk="0" hangingPunct="1">
              <a:lnSpc>
                <a:spcPct val="100000"/>
              </a:lnSpc>
              <a:spcBef>
                <a:spcPts val="0"/>
              </a:spcBef>
              <a:spcAft>
                <a:spcPts val="0"/>
              </a:spcAft>
              <a:buClr>
                <a:srgbClr val="B71E42"/>
              </a:buClr>
              <a:buSzPct val="100000"/>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Goal description:  To preserve and rehabilitate affordable housing (single and multi-family) </a:t>
            </a:r>
          </a:p>
          <a:p>
            <a:pPr marL="594360" marR="0" lvl="0" indent="0" algn="ctr" defTabSz="914400" rtl="0" eaLnBrk="1" fontAlgn="auto" latinLnBrk="0" hangingPunct="1">
              <a:lnSpc>
                <a:spcPct val="100000"/>
              </a:lnSpc>
              <a:spcBef>
                <a:spcPts val="0"/>
              </a:spcBef>
              <a:spcAft>
                <a:spcPts val="0"/>
              </a:spcAft>
              <a:buClr>
                <a:srgbClr val="B71E42"/>
              </a:buClr>
              <a:buSzPct val="100000"/>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822960" marR="0" lvl="0" indent="-228600" algn="l" defTabSz="914400" rtl="0" eaLnBrk="1" fontAlgn="auto" latinLnBrk="0" hangingPunct="1">
              <a:lnSpc>
                <a:spcPct val="100000"/>
              </a:lnSpc>
              <a:spcBef>
                <a:spcPts val="0"/>
              </a:spcBef>
              <a:spcAft>
                <a:spcPts val="0"/>
              </a:spcAft>
              <a:buClr>
                <a:srgbClr val="B71E42"/>
              </a:buClr>
              <a:buSzPct val="100000"/>
              <a:buFont typeface="Wingdings" panose="05000000000000000000" pitchFamily="2" charset="2"/>
              <a:buChar char="Ø"/>
              <a:tabLst/>
              <a:defRPr/>
            </a:pPr>
            <a:r>
              <a:rPr kumimoji="0" lang="en-US" sz="2000" b="0" i="0" u="sng"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mn-cs"/>
              </a:rPr>
              <a:t>Allocation - $</a:t>
            </a:r>
            <a:r>
              <a:rPr lang="en-US" sz="2000" u="sng" dirty="0">
                <a:solidFill>
                  <a:prstClr val="black"/>
                </a:solidFill>
                <a:latin typeface="Franklin Gothic Book" panose="020B0503020102020204" pitchFamily="34" charset="0"/>
                <a:ea typeface="Calibri" panose="020F0502020204030204" pitchFamily="34" charset="0"/>
              </a:rPr>
              <a:t>219</a:t>
            </a:r>
            <a:r>
              <a:rPr kumimoji="0" lang="en-US" sz="2000" b="0" i="0" u="sng"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mn-cs"/>
              </a:rPr>
              <a:t>,000 (approximately) </a:t>
            </a:r>
          </a:p>
          <a:p>
            <a:pPr marL="594360" marR="0" lvl="0" indent="0" algn="l" defTabSz="914400" rtl="0" eaLnBrk="1" fontAlgn="auto" latinLnBrk="0" hangingPunct="1">
              <a:lnSpc>
                <a:spcPct val="100000"/>
              </a:lnSpc>
              <a:spcBef>
                <a:spcPts val="0"/>
              </a:spcBef>
              <a:spcAft>
                <a:spcPts val="0"/>
              </a:spcAft>
              <a:buClr>
                <a:srgbClr val="B71E42"/>
              </a:buClr>
              <a:buSzPct val="100000"/>
              <a:buFont typeface="Arial" panose="020B0604020202020204" pitchFamily="34" charset="0"/>
              <a:buNone/>
              <a:tabLst/>
              <a:defRPr/>
            </a:pPr>
            <a:endParaRPr kumimoji="0" lang="en-US" sz="2000" b="0" i="0" u="sng"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mn-cs"/>
            </a:endParaRPr>
          </a:p>
          <a:p>
            <a:pPr marL="822960" marR="0" lvl="0" indent="-228600" algn="l" defTabSz="914400" rtl="0" eaLnBrk="1" fontAlgn="auto" latinLnBrk="0" hangingPunct="1">
              <a:lnSpc>
                <a:spcPct val="100000"/>
              </a:lnSpc>
              <a:spcBef>
                <a:spcPts val="0"/>
              </a:spcBef>
              <a:spcAft>
                <a:spcPts val="0"/>
              </a:spcAft>
              <a:buClr>
                <a:srgbClr val="B71E42"/>
              </a:buClr>
              <a:buSzPct val="100000"/>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mn-cs"/>
              </a:rPr>
              <a:t>eight or more housing units to be rehabilitated by replacing roofs, </a:t>
            </a:r>
            <a:r>
              <a:rPr lang="en-US" sz="2000" dirty="0">
                <a:solidFill>
                  <a:prstClr val="black"/>
                </a:solidFill>
                <a:latin typeface="Franklin Gothic Book" panose="020B0503020102020204" pitchFamily="34" charset="0"/>
                <a:ea typeface="Calibri" panose="020F0502020204030204" pitchFamily="34" charset="0"/>
              </a:rPr>
              <a:t>HVAC</a:t>
            </a: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mn-cs"/>
              </a:rPr>
              <a:t> units, windows, etc.</a:t>
            </a:r>
          </a:p>
          <a:p>
            <a:pPr marL="594360" marR="0" lvl="0" indent="0" algn="l" defTabSz="914400" rtl="0" eaLnBrk="1" fontAlgn="auto" latinLnBrk="0" hangingPunct="1">
              <a:lnSpc>
                <a:spcPct val="100000"/>
              </a:lnSpc>
              <a:spcBef>
                <a:spcPts val="0"/>
              </a:spcBef>
              <a:spcAft>
                <a:spcPts val="0"/>
              </a:spcAft>
              <a:buClr>
                <a:srgbClr val="B71E42"/>
              </a:buClr>
              <a:buSzPct val="100000"/>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mn-cs"/>
            </a:endParaRPr>
          </a:p>
          <a:p>
            <a:pPr marL="822960" marR="0" lvl="0" indent="-228600" algn="l" defTabSz="914400" rtl="0" eaLnBrk="1" fontAlgn="auto" latinLnBrk="0" hangingPunct="1">
              <a:lnSpc>
                <a:spcPct val="100000"/>
              </a:lnSpc>
              <a:spcBef>
                <a:spcPts val="0"/>
              </a:spcBef>
              <a:spcAft>
                <a:spcPts val="0"/>
              </a:spcAft>
              <a:buClr>
                <a:srgbClr val="B71E42"/>
              </a:buClr>
              <a:buSzPct val="100000"/>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mn-cs"/>
              </a:rPr>
              <a:t>Grantees:  TBD</a:t>
            </a:r>
          </a:p>
        </p:txBody>
      </p:sp>
    </p:spTree>
    <p:extLst>
      <p:ext uri="{BB962C8B-B14F-4D97-AF65-F5344CB8AC3E}">
        <p14:creationId xmlns:p14="http://schemas.microsoft.com/office/powerpoint/2010/main" val="139799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CAC3D59-B18E-47AC-BAC4-6D40C9C4F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0D0E55C-3C32-4FD2-A2F8-EEA12C285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solidFill>
            <a:srgbClr val="FFFFFF"/>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1FEC21E-102D-426A-9A93-48E62F378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4256" y="910754"/>
            <a:ext cx="8303491" cy="4322618"/>
          </a:xfrm>
          <a:prstGeom prst="rect">
            <a:avLst/>
          </a:prstGeom>
          <a:solidFill>
            <a:srgbClr val="FFFFF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in front of a house&#10;&#10;Description automatically generated with medium confidence">
            <a:extLst>
              <a:ext uri="{FF2B5EF4-FFF2-40B4-BE49-F238E27FC236}">
                <a16:creationId xmlns:a16="http://schemas.microsoft.com/office/drawing/2014/main" id="{35268755-F0F5-4F7B-B9B6-820D53F65DA4}"/>
              </a:ext>
            </a:extLst>
          </p:cNvPr>
          <p:cNvPicPr>
            <a:picLocks noChangeAspect="1"/>
          </p:cNvPicPr>
          <p:nvPr/>
        </p:nvPicPr>
        <p:blipFill rotWithShape="1">
          <a:blip r:embed="rId2"/>
          <a:srcRect t="11074" r="3" b="14285"/>
          <a:stretch/>
        </p:blipFill>
        <p:spPr>
          <a:xfrm>
            <a:off x="2269237" y="1247835"/>
            <a:ext cx="3665897" cy="3648456"/>
          </a:xfrm>
          <a:prstGeom prst="rect">
            <a:avLst/>
          </a:prstGeom>
        </p:spPr>
      </p:pic>
      <p:pic>
        <p:nvPicPr>
          <p:cNvPr id="7" name="Picture 6" descr="A person holding a sign in front of a house&#10;&#10;Description automatically generated">
            <a:extLst>
              <a:ext uri="{FF2B5EF4-FFF2-40B4-BE49-F238E27FC236}">
                <a16:creationId xmlns:a16="http://schemas.microsoft.com/office/drawing/2014/main" id="{F6A85809-2707-44CC-9706-54F210C966E8}"/>
              </a:ext>
            </a:extLst>
          </p:cNvPr>
          <p:cNvPicPr>
            <a:picLocks noChangeAspect="1"/>
          </p:cNvPicPr>
          <p:nvPr/>
        </p:nvPicPr>
        <p:blipFill>
          <a:blip r:embed="rId3"/>
          <a:stretch>
            <a:fillRect/>
          </a:stretch>
        </p:blipFill>
        <p:spPr>
          <a:xfrm>
            <a:off x="6256866" y="1575435"/>
            <a:ext cx="3665897" cy="2993256"/>
          </a:xfrm>
          <a:prstGeom prst="rect">
            <a:avLst/>
          </a:prstGeom>
        </p:spPr>
      </p:pic>
    </p:spTree>
    <p:extLst>
      <p:ext uri="{BB962C8B-B14F-4D97-AF65-F5344CB8AC3E}">
        <p14:creationId xmlns:p14="http://schemas.microsoft.com/office/powerpoint/2010/main" val="358039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C6F198E-F7A1-4125-910D-641C0C2A7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55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07C3A25-D9A7-4F2D-B44C-FA8EB24C7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house with a metal roof&#10;&#10;Description automatically generated">
            <a:extLst>
              <a:ext uri="{FF2B5EF4-FFF2-40B4-BE49-F238E27FC236}">
                <a16:creationId xmlns:a16="http://schemas.microsoft.com/office/drawing/2014/main" id="{F2CEE657-7DB6-F06D-70C7-0AB62FEE4BB3}"/>
              </a:ext>
            </a:extLst>
          </p:cNvPr>
          <p:cNvPicPr>
            <a:picLocks noChangeAspect="1"/>
          </p:cNvPicPr>
          <p:nvPr/>
        </p:nvPicPr>
        <p:blipFill>
          <a:blip r:embed="rId2"/>
          <a:stretch>
            <a:fillRect/>
          </a:stretch>
        </p:blipFill>
        <p:spPr>
          <a:xfrm>
            <a:off x="2733793" y="1128098"/>
            <a:ext cx="6725266" cy="4598011"/>
          </a:xfrm>
          <a:prstGeom prst="rect">
            <a:avLst/>
          </a:prstGeom>
        </p:spPr>
      </p:pic>
      <p:sp>
        <p:nvSpPr>
          <p:cNvPr id="21" name="Rectangle 20">
            <a:extLst>
              <a:ext uri="{FF2B5EF4-FFF2-40B4-BE49-F238E27FC236}">
                <a16:creationId xmlns:a16="http://schemas.microsoft.com/office/drawing/2014/main" id="{18E8515E-B8C8-482A-A9B5-CE57BC080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207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C7D70-09ED-4F37-8E3E-DF16C433AFCB}"/>
              </a:ext>
            </a:extLst>
          </p:cNvPr>
          <p:cNvSpPr/>
          <p:nvPr/>
        </p:nvSpPr>
        <p:spPr>
          <a:xfrm>
            <a:off x="763466" y="1127400"/>
            <a:ext cx="10876084" cy="3170099"/>
          </a:xfrm>
          <a:prstGeom prst="rect">
            <a:avLst/>
          </a:prstGeom>
        </p:spPr>
        <p:txBody>
          <a:bodyPr wrap="square">
            <a:spAutoFit/>
          </a:bodyPr>
          <a:lstStyle/>
          <a:p>
            <a:pPr>
              <a:buClr>
                <a:schemeClr val="accent1"/>
              </a:buClr>
            </a:pPr>
            <a:r>
              <a:rPr lang="en-US" sz="2000" b="1" dirty="0">
                <a:solidFill>
                  <a:schemeClr val="accent1"/>
                </a:solidFill>
                <a:latin typeface="Franklin Gothic Book" panose="020B0503020102020204" pitchFamily="34" charset="0"/>
              </a:rPr>
              <a:t>3)	</a:t>
            </a:r>
            <a:r>
              <a:rPr lang="en-US" sz="2000" b="1" dirty="0">
                <a:latin typeface="Franklin Gothic Book" panose="020B0503020102020204" pitchFamily="34" charset="0"/>
              </a:rPr>
              <a:t>Public Services</a:t>
            </a:r>
          </a:p>
          <a:p>
            <a:pPr>
              <a:buClr>
                <a:schemeClr val="accent1"/>
              </a:buClr>
            </a:pPr>
            <a:endParaRPr lang="en-US" sz="2000" b="1" u="sng" dirty="0">
              <a:latin typeface="Franklin Gothic Book" panose="020B0503020102020204" pitchFamily="34" charset="0"/>
            </a:endParaRPr>
          </a:p>
          <a:p>
            <a:pPr marL="822960" indent="-228600">
              <a:buClr>
                <a:schemeClr val="accent1"/>
              </a:buClr>
              <a:buFont typeface="Wingdings" panose="05000000000000000000" pitchFamily="2" charset="2"/>
              <a:buChar char="Ø"/>
            </a:pPr>
            <a:r>
              <a:rPr lang="en-US" sz="2000" dirty="0">
                <a:latin typeface="Franklin Gothic Book" panose="020B0503020102020204" pitchFamily="34" charset="0"/>
              </a:rPr>
              <a:t>Goal description: To support youth, senior and homeless services, after-school programs and summer programs</a:t>
            </a:r>
            <a:endParaRPr lang="en-US" sz="2000" dirty="0">
              <a:solidFill>
                <a:srgbClr val="000000"/>
              </a:solidFill>
              <a:latin typeface="Franklin Gothic Book" panose="020B0503020102020204" pitchFamily="34" charset="0"/>
            </a:endParaRPr>
          </a:p>
          <a:p>
            <a:pPr marL="594360">
              <a:buClr>
                <a:schemeClr val="accent1"/>
              </a:buClr>
            </a:pPr>
            <a:endParaRPr lang="en-US" sz="2000" u="sng" dirty="0">
              <a:latin typeface="Franklin Gothic Book" panose="020B0503020102020204" pitchFamily="34" charset="0"/>
              <a:ea typeface="Calibri" panose="020F0502020204030204" pitchFamily="34" charset="0"/>
            </a:endParaRPr>
          </a:p>
          <a:p>
            <a:pPr marL="822960" indent="-228600">
              <a:buClr>
                <a:schemeClr val="accent1"/>
              </a:buClr>
              <a:buFont typeface="Wingdings" panose="05000000000000000000" pitchFamily="2" charset="2"/>
              <a:buChar char="Ø"/>
            </a:pPr>
            <a:r>
              <a:rPr lang="en-US" sz="2000" u="sng" dirty="0">
                <a:latin typeface="Franklin Gothic Book" panose="020B0503020102020204" pitchFamily="34" charset="0"/>
                <a:ea typeface="Calibri" panose="020F0502020204030204" pitchFamily="34" charset="0"/>
              </a:rPr>
              <a:t>Allocation - $60,000 (approximate)</a:t>
            </a:r>
          </a:p>
          <a:p>
            <a:pPr marL="822960" indent="-228600">
              <a:buFont typeface="Wingdings" panose="05000000000000000000" pitchFamily="2" charset="2"/>
              <a:buChar char="Ø"/>
            </a:pPr>
            <a:endParaRPr lang="en-US" sz="2000" u="sng" dirty="0">
              <a:latin typeface="Franklin Gothic Book" panose="020B0503020102020204" pitchFamily="34" charset="0"/>
              <a:ea typeface="Calibri" panose="020F0502020204030204" pitchFamily="34" charset="0"/>
            </a:endParaRPr>
          </a:p>
          <a:p>
            <a:pPr marL="822960" indent="-228600">
              <a:buClr>
                <a:schemeClr val="accent1"/>
              </a:buClr>
              <a:buFont typeface="Wingdings" panose="05000000000000000000" pitchFamily="2" charset="2"/>
              <a:buChar char="Ø"/>
            </a:pPr>
            <a:r>
              <a:rPr lang="en-US" sz="2000" dirty="0">
                <a:latin typeface="Franklin Gothic Book" panose="020B0503020102020204" pitchFamily="34" charset="0"/>
                <a:ea typeface="Calibri" panose="020F0502020204030204" pitchFamily="34" charset="0"/>
              </a:rPr>
              <a:t>Five to six non-profits</a:t>
            </a:r>
          </a:p>
          <a:p>
            <a:pPr marL="822960" indent="-228600">
              <a:buFont typeface="Wingdings" panose="05000000000000000000" pitchFamily="2" charset="2"/>
              <a:buChar char="Ø"/>
            </a:pPr>
            <a:endParaRPr lang="en-US" sz="2000" dirty="0">
              <a:latin typeface="Franklin Gothic Book" panose="020B0503020102020204" pitchFamily="34" charset="0"/>
              <a:ea typeface="Calibri" panose="020F0502020204030204" pitchFamily="34" charset="0"/>
            </a:endParaRPr>
          </a:p>
          <a:p>
            <a:pPr marL="822960" indent="-228600">
              <a:buClr>
                <a:schemeClr val="accent1"/>
              </a:buClr>
              <a:buFont typeface="Wingdings" panose="05000000000000000000" pitchFamily="2" charset="2"/>
              <a:buChar char="Ø"/>
            </a:pPr>
            <a:r>
              <a:rPr lang="en-US" sz="2000" dirty="0">
                <a:latin typeface="Franklin Gothic Book" panose="020B0503020102020204" pitchFamily="34" charset="0"/>
                <a:ea typeface="Calibri" panose="020F0502020204030204" pitchFamily="34" charset="0"/>
              </a:rPr>
              <a:t>Grantee:  TBD</a:t>
            </a:r>
            <a:endParaRPr lang="en-US" sz="2000" dirty="0">
              <a:latin typeface="Franklin Gothic Book" panose="020B0503020102020204" pitchFamily="34" charset="0"/>
            </a:endParaRPr>
          </a:p>
        </p:txBody>
      </p:sp>
    </p:spTree>
    <p:extLst>
      <p:ext uri="{BB962C8B-B14F-4D97-AF65-F5344CB8AC3E}">
        <p14:creationId xmlns:p14="http://schemas.microsoft.com/office/powerpoint/2010/main" val="394780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400766AB6ADD443833E8CFFB66F2A0E" ma:contentTypeVersion="8" ma:contentTypeDescription="Create a new document." ma:contentTypeScope="" ma:versionID="e13b540124e99ff254a91c8d2f306047">
  <xsd:schema xmlns:xsd="http://www.w3.org/2001/XMLSchema" xmlns:xs="http://www.w3.org/2001/XMLSchema" xmlns:p="http://schemas.microsoft.com/office/2006/metadata/properties" xmlns:ns3="2af8bf66-27fc-4d00-a34c-50d75b947148" xmlns:ns4="74b502d9-a34c-4fe6-bbd1-6edab42b65a0" targetNamespace="http://schemas.microsoft.com/office/2006/metadata/properties" ma:root="true" ma:fieldsID="4e64fd1e14a5342366c115fa4b22abf8" ns3:_="" ns4:_="">
    <xsd:import namespace="2af8bf66-27fc-4d00-a34c-50d75b947148"/>
    <xsd:import namespace="74b502d9-a34c-4fe6-bbd1-6edab42b65a0"/>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f8bf66-27fc-4d00-a34c-50d75b947148"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b502d9-a34c-4fe6-bbd1-6edab42b65a0"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2af8bf66-27fc-4d00-a34c-50d75b947148" xsi:nil="true"/>
  </documentManagement>
</p:properties>
</file>

<file path=customXml/itemProps1.xml><?xml version="1.0" encoding="utf-8"?>
<ds:datastoreItem xmlns:ds="http://schemas.openxmlformats.org/officeDocument/2006/customXml" ds:itemID="{DDF1BA7F-352E-45E6-BD7C-7E1D6F09AC93}">
  <ds:schemaRefs>
    <ds:schemaRef ds:uri="http://schemas.microsoft.com/sharepoint/v3/contenttype/forms"/>
  </ds:schemaRefs>
</ds:datastoreItem>
</file>

<file path=customXml/itemProps2.xml><?xml version="1.0" encoding="utf-8"?>
<ds:datastoreItem xmlns:ds="http://schemas.openxmlformats.org/officeDocument/2006/customXml" ds:itemID="{008DC110-2F4B-4307-8B0C-3168EB1005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f8bf66-27fc-4d00-a34c-50d75b947148"/>
    <ds:schemaRef ds:uri="74b502d9-a34c-4fe6-bbd1-6edab42b65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6EDD32B-6E7B-4A2F-B193-801E9172BF60}">
  <ds:schemaRefs>
    <ds:schemaRef ds:uri="http://purl.org/dc/dcmitype/"/>
    <ds:schemaRef ds:uri="2af8bf66-27fc-4d00-a34c-50d75b947148"/>
    <ds:schemaRef ds:uri="74b502d9-a34c-4fe6-bbd1-6edab42b65a0"/>
    <ds:schemaRef ds:uri="http://schemas.microsoft.com/office/infopath/2007/PartnerControls"/>
    <ds:schemaRef ds:uri="http://schemas.microsoft.com/office/2006/metadata/properties"/>
    <ds:schemaRef ds:uri="http://purl.org/dc/terms/"/>
    <ds:schemaRef ds:uri="http://purl.org/dc/elements/1.1/"/>
    <ds:schemaRef ds:uri="http://schemas.microsoft.com/office/2006/documentManagement/typ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9370</TotalTime>
  <Words>478</Words>
  <Application>Microsoft Office PowerPoint</Application>
  <PresentationFormat>Widescreen</PresentationFormat>
  <Paragraphs>90</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Gallery</vt:lpstr>
      <vt:lpstr>  CITY OF BRUNSWICK Public Hearing for the community development block grant program (CDBG)</vt:lpstr>
      <vt:lpstr>FY 2024-2025 Action Plan</vt:lpstr>
      <vt:lpstr>PowerPoint Presentation</vt:lpstr>
      <vt:lpstr>Projects,   allocations   and   goals</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Questions   or   comments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CDBG Advisory Board meeting</dc:title>
  <dc:creator>David Bravo</dc:creator>
  <cp:lastModifiedBy>Dina Carter</cp:lastModifiedBy>
  <cp:revision>228</cp:revision>
  <cp:lastPrinted>2024-02-26T16:16:30Z</cp:lastPrinted>
  <dcterms:created xsi:type="dcterms:W3CDTF">2020-02-26T19:48:16Z</dcterms:created>
  <dcterms:modified xsi:type="dcterms:W3CDTF">2024-02-27T14:13:24Z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0x0101008400766AB6ADD443833E8CFFB66F2A0E</vt:lpwstr>
  </property>
</Properties>
</file>