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9" r:id="rId2"/>
    <p:sldId id="290" r:id="rId3"/>
    <p:sldId id="325" r:id="rId4"/>
    <p:sldId id="319" r:id="rId5"/>
    <p:sldId id="315" r:id="rId6"/>
    <p:sldId id="321" r:id="rId7"/>
    <p:sldId id="320" r:id="rId8"/>
    <p:sldId id="330" r:id="rId9"/>
    <p:sldId id="327" r:id="rId10"/>
    <p:sldId id="324" r:id="rId11"/>
    <p:sldId id="317" r:id="rId12"/>
    <p:sldId id="328" r:id="rId13"/>
    <p:sldId id="312" r:id="rId14"/>
    <p:sldId id="331" r:id="rId15"/>
    <p:sldId id="318" r:id="rId16"/>
    <p:sldId id="326" r:id="rId17"/>
    <p:sldId id="310" r:id="rId18"/>
    <p:sldId id="288" r:id="rId1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Bravo" initials="DB" lastIdx="1" clrIdx="0">
    <p:extLst>
      <p:ext uri="{19B8F6BF-5375-455C-9EA6-DF929625EA0E}">
        <p15:presenceInfo xmlns:p15="http://schemas.microsoft.com/office/powerpoint/2012/main" userId="S::dbravo@cityofbrunswick-ga.gov::e9a93018-6e6f-4dad-a886-f461cce027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bravo@cityofbrunswick-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mailto:dcarter@cityofbrunswick-ga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73f81025-b25d-499c-a644-24ea8030d9b0@NAMP221.PROD.OUTLOOK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FA04-3D80-4C08-9045-4F3EB73CB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807" y="637611"/>
            <a:ext cx="7917347" cy="282742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BRUNSWICK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Public meeting </a:t>
            </a:r>
            <a:b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the </a:t>
            </a:r>
            <a:b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community development block grant program (CDBG)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0CB79-6428-4CC3-B424-D4B4F2967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944" y="3786550"/>
            <a:ext cx="8637072" cy="8191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FY2024-2025 Action plan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829D1E-608A-4FBA-B145-F5EC4ECAD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9" r="1484" b="336"/>
          <a:stretch/>
        </p:blipFill>
        <p:spPr>
          <a:xfrm>
            <a:off x="385899" y="492561"/>
            <a:ext cx="2346908" cy="2326076"/>
          </a:xfrm>
          <a:prstGeom prst="flowChartConnector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28064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482C4-CCA8-4897-919C-222B25B9D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209" y="1085725"/>
            <a:ext cx="9099255" cy="2215657"/>
          </a:xfrm>
        </p:spPr>
        <p:txBody>
          <a:bodyPr vert="horz" lIns="91440" tIns="45720" rIns="91440" bIns="0" rtlCol="0" anchor="ctr">
            <a:normAutofit/>
          </a:bodyPr>
          <a:lstStyle/>
          <a:p>
            <a:br>
              <a:rPr lang="en-US" sz="2300" dirty="0">
                <a:solidFill>
                  <a:srgbClr val="454545"/>
                </a:solidFill>
              </a:rPr>
            </a:br>
            <a:endParaRPr lang="en-US" sz="2300" dirty="0">
              <a:solidFill>
                <a:srgbClr val="454545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7A10CF9-0F67-4FC9-A7A1-41CFB87F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507" y="1395368"/>
            <a:ext cx="2892410" cy="146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68CE4-898E-41DB-84A6-74B1CE437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35" y="3113920"/>
            <a:ext cx="1893793" cy="1885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7CA68-8154-41AB-B63A-3A095D9403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90" r="59969" b="9056"/>
          <a:stretch/>
        </p:blipFill>
        <p:spPr>
          <a:xfrm>
            <a:off x="8282376" y="1221093"/>
            <a:ext cx="2054369" cy="1647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662D6-9D7F-4ACE-9459-284C98FF8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525" y="3309114"/>
            <a:ext cx="1627133" cy="1528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D32DB-C436-4D4D-B98C-BFE2A56AD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169" y="3705760"/>
            <a:ext cx="2548530" cy="791303"/>
          </a:xfrm>
          <a:prstGeom prst="rect">
            <a:avLst/>
          </a:prstGeom>
        </p:spPr>
      </p:pic>
      <p:pic>
        <p:nvPicPr>
          <p:cNvPr id="2050" name="Picture 1" descr="A logo of a person jumping&#10;&#10;Description automatically generated">
            <a:extLst>
              <a:ext uri="{FF2B5EF4-FFF2-40B4-BE49-F238E27FC236}">
                <a16:creationId xmlns:a16="http://schemas.microsoft.com/office/drawing/2014/main" id="{AD7004DA-C5C3-D103-A72B-F16CBBF3E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55" y="1191121"/>
            <a:ext cx="1893793" cy="220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D629A8D-DE32-2CEC-E7F8-2F354F6F2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33" y="3216214"/>
            <a:ext cx="2238427" cy="16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4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C7D70-09ED-4F37-8E3E-DF16C433AFCB}"/>
              </a:ext>
            </a:extLst>
          </p:cNvPr>
          <p:cNvSpPr/>
          <p:nvPr/>
        </p:nvSpPr>
        <p:spPr>
          <a:xfrm>
            <a:off x="624255" y="362470"/>
            <a:ext cx="11236569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3.)</a:t>
            </a: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Services</a:t>
            </a:r>
          </a:p>
          <a:p>
            <a:pPr>
              <a:buClr>
                <a:schemeClr val="accent1"/>
              </a:buClr>
            </a:pP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description: To support youth and homeless services, senior citizens, after-school and summer programs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>
              <a:buClr>
                <a:schemeClr val="accent1"/>
              </a:buClr>
            </a:pPr>
            <a:endParaRPr lang="en-US" sz="21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Allocation - </a:t>
            </a:r>
            <a:r>
              <a:rPr lang="en-US" sz="21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$60,000 </a:t>
            </a:r>
          </a:p>
          <a:p>
            <a:pPr marL="594360">
              <a:buClr>
                <a:schemeClr val="accent1"/>
              </a:buClr>
            </a:pPr>
            <a:endParaRPr lang="en-US" sz="2100" u="sng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Seven non-profits:</a:t>
            </a:r>
          </a:p>
          <a:p>
            <a:pPr marL="594360">
              <a:buClr>
                <a:schemeClr val="accent1"/>
              </a:buClr>
            </a:pP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Brunswick Rocks										$  8,000</a:t>
            </a: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 Outreach Academies						     		$12,000				</a:t>
            </a: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Foster Love Ministries							     		$  5,000</a:t>
            </a: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Rebuilding Together of Glynn County			     			$  8,000</a:t>
            </a: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Roosevelt Lawrence Community Youth Center			$16,000</a:t>
            </a: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 Harbor									          		$  8,000</a:t>
            </a:r>
          </a:p>
          <a:p>
            <a:pPr marL="139446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Youth Enrichment Learning Center						$  3,000</a:t>
            </a: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01FD06-626B-6BD9-50DC-046AF5810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" b="2020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132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726569-7436-4518-A890-8BF3AD596DD2}"/>
              </a:ext>
            </a:extLst>
          </p:cNvPr>
          <p:cNvSpPr/>
          <p:nvPr/>
        </p:nvSpPr>
        <p:spPr>
          <a:xfrm>
            <a:off x="741484" y="-593960"/>
            <a:ext cx="10709032" cy="64633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sz="2000" dirty="0">
              <a:latin typeface="Franklin Gothic Book" panose="020B0503020102020204" pitchFamily="34" charset="0"/>
            </a:endParaRPr>
          </a:p>
          <a:p>
            <a:endParaRPr lang="en-US" sz="2000" dirty="0">
              <a:latin typeface="Franklin Gothic Book" panose="020B05030201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Public Facilities 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arenR" startAt="2"/>
            </a:pP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description: To provide infrastructure improvements to a program that provides a safe environment for homeless veterans</a:t>
            </a:r>
          </a:p>
          <a:p>
            <a:pPr marL="594360">
              <a:buClr>
                <a:schemeClr val="accent1"/>
              </a:buClr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Allocation -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$8,040 </a:t>
            </a:r>
          </a:p>
          <a:p>
            <a:pPr marL="822960" indent="-228600">
              <a:buFont typeface="Wingdings" panose="05000000000000000000" pitchFamily="2" charset="2"/>
              <a:buChar char="Ø"/>
            </a:pPr>
            <a:endParaRPr lang="en-US" sz="3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public facility project:</a:t>
            </a:r>
          </a:p>
          <a:p>
            <a:pPr marL="1965960" lvl="2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Golden Isles Veterans Village, Inc.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3FDBB-D169-11C4-1796-F6BF12EA3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C7D70-09ED-4F37-8E3E-DF16C433AFCB}"/>
              </a:ext>
            </a:extLst>
          </p:cNvPr>
          <p:cNvSpPr/>
          <p:nvPr/>
        </p:nvSpPr>
        <p:spPr>
          <a:xfrm>
            <a:off x="432130" y="316766"/>
            <a:ext cx="108760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5.)	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Slum and Blight (Spot Demolition)</a:t>
            </a:r>
          </a:p>
          <a:p>
            <a:pPr>
              <a:buClr>
                <a:schemeClr val="accent1"/>
              </a:buClr>
            </a:pP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description: To remove and prevent the spread of slum and blight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>
              <a:buClr>
                <a:schemeClr val="accent1"/>
              </a:buClr>
            </a:pPr>
            <a:endParaRPr lang="en-US" sz="3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Allocation -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$70,000 </a:t>
            </a:r>
          </a:p>
          <a:p>
            <a:pPr marL="822960" indent="-228600">
              <a:buFont typeface="Wingdings" panose="05000000000000000000" pitchFamily="2" charset="2"/>
              <a:buChar char="Ø"/>
            </a:pPr>
            <a:endParaRPr lang="en-US" sz="3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Five to seven buildings to be demolished</a:t>
            </a:r>
          </a:p>
          <a:p>
            <a:pPr marL="822960" indent="-228600">
              <a:buFont typeface="Wingdings" panose="05000000000000000000" pitchFamily="2" charset="2"/>
              <a:buChar char="Ø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Grantees:  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 to property owners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within the city limits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D6F4B4-4EFA-49F3-B9BB-E8DB62C73039}"/>
              </a:ext>
            </a:extLst>
          </p:cNvPr>
          <p:cNvSpPr/>
          <p:nvPr/>
        </p:nvSpPr>
        <p:spPr>
          <a:xfrm>
            <a:off x="58723" y="570900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BUDGET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 Major Home Repair Program 						$227,874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Public Facilities 										$    8,040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Services													$  60,000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Slum and Blight										$  70,000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Fair Housing Education and Outreach 			$    2,000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and Administration of the CDBG Program 	$  47,000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		  		    </a:t>
            </a:r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Total: $412,914</a:t>
            </a:r>
          </a:p>
          <a:p>
            <a:pPr algn="ctr"/>
            <a:endParaRPr lang="en-US" sz="2800" b="1" u="sng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0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00D4F6AF-C7E0-4074-887C-E08BDBF21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</a:blip>
          <a:srcRect t="12908" r="-1" b="13560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72AF4-2991-444D-A732-58C873D4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32482-D8B9-4DB7-8081-3ACCC27F5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056" y="996610"/>
            <a:ext cx="3363901" cy="4864780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algn="r"/>
            <a:endParaRPr lang="en-US" sz="2000" cap="all"/>
          </a:p>
          <a:p>
            <a:pPr algn="r"/>
            <a:r>
              <a:rPr lang="en-US" sz="2000" cap="all"/>
              <a:t>   </a:t>
            </a:r>
          </a:p>
          <a:p>
            <a:pPr algn="r"/>
            <a:endParaRPr lang="en-US" sz="2000" cap="all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230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3D3CA2-4E51-45F6-BAF1-ECACE8407325}"/>
              </a:ext>
            </a:extLst>
          </p:cNvPr>
          <p:cNvSpPr/>
          <p:nvPr/>
        </p:nvSpPr>
        <p:spPr>
          <a:xfrm>
            <a:off x="1451581" y="1917032"/>
            <a:ext cx="4500040" cy="39784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further information contact: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Bravo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912.267.5584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dbravo@cityofbrunswick-ga.gov</a:t>
            </a:r>
            <a:endParaRPr lang="en-US" sz="2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Dina Carter</a:t>
            </a: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Grants Program Specialist</a:t>
            </a: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912.267.5533</a:t>
            </a:r>
          </a:p>
          <a:p>
            <a:pPr defTabSz="914400">
              <a:lnSpc>
                <a:spcPct val="110000"/>
              </a:lnSpc>
              <a:buClr>
                <a:schemeClr val="accent1"/>
              </a:buClr>
              <a:buSzPct val="100000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dcarter@cityofbrunswick-ga.gov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5E90446-3141-4F35-9AC0-DD6DE9D1A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585" y="1193376"/>
            <a:ext cx="3721916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12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4595-1F1C-4FEF-BCDB-DB2D8F3F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78294"/>
            <a:ext cx="9603275" cy="57546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2024-2025 Action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67C09-03B9-4D7C-83CC-466A675EA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68" y="1427585"/>
            <a:ext cx="10662968" cy="33527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300" u="sng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year the City of Brunswick prepares an Action Plan to describe to the public (and HUD) how it intends to spend its annual CDBG allocation.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FY2024-2025 CDBG Allocation: </a:t>
            </a:r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$412,914 (projected)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HUD’s fiscal year begins July 1, 2024 and ends June 30, 2025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will benefit the City of Brunswick for many years</a:t>
            </a:r>
          </a:p>
          <a:p>
            <a:endParaRPr lang="en-US" sz="23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D6F4B4-4EFA-49F3-B9BB-E8DB62C73039}"/>
              </a:ext>
            </a:extLst>
          </p:cNvPr>
          <p:cNvSpPr/>
          <p:nvPr/>
        </p:nvSpPr>
        <p:spPr>
          <a:xfrm>
            <a:off x="58723" y="570900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BUDGET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 Major Home Repair Program 						$227,874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Public Facilities 										$    8,040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Services													$  60,000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Slum and Blight										$  70,000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Fair Housing Education and Outreach 			$    2,000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and Administration of the CDBG Program 	$  47,000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		  		     </a:t>
            </a:r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Total: $412,914</a:t>
            </a:r>
          </a:p>
          <a:p>
            <a:pPr algn="ctr"/>
            <a:endParaRPr lang="en-US" sz="2800" b="1" u="sng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lex maths formulae on a blackboard">
            <a:extLst>
              <a:ext uri="{FF2B5EF4-FFF2-40B4-BE49-F238E27FC236}">
                <a16:creationId xmlns:a16="http://schemas.microsoft.com/office/drawing/2014/main" id="{14299329-0CD0-4321-BD0A-D91C0EDB0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18207" r="-1" b="4736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D781920-3F14-4FAB-BA85-36F2E479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Projects,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allocations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13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C7D70-09ED-4F37-8E3E-DF16C433AFCB}"/>
              </a:ext>
            </a:extLst>
          </p:cNvPr>
          <p:cNvSpPr/>
          <p:nvPr/>
        </p:nvSpPr>
        <p:spPr>
          <a:xfrm>
            <a:off x="244719" y="969038"/>
            <a:ext cx="1194728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1.)</a:t>
            </a:r>
            <a:r>
              <a:rPr lang="en-US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and Administration</a:t>
            </a:r>
          </a:p>
          <a:p>
            <a:pPr>
              <a:buClr>
                <a:schemeClr val="accent1"/>
              </a:buClr>
            </a:pP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description: To cover administrative expenses such as salaries, equipment,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>
              <a:buClr>
                <a:schemeClr val="accent1"/>
              </a:buClr>
            </a:pPr>
            <a:endParaRPr lang="en-US" sz="28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Allocation - </a:t>
            </a:r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$47,000 </a:t>
            </a:r>
          </a:p>
          <a:p>
            <a:pPr marL="822960" indent="-228600">
              <a:buFont typeface="Wingdings" panose="05000000000000000000" pitchFamily="2" charset="2"/>
              <a:buChar char="Ø"/>
            </a:pPr>
            <a:endParaRPr lang="en-US" sz="28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allocation pays  for a portion of salaries; the city covers the remaining balance</a:t>
            </a:r>
          </a:p>
          <a:p>
            <a:pPr marL="822960" indent="-228600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indent="-2286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Grantee:  City of Brunswick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44484DAB-5764-F3AA-724F-CE599A8F2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74" y="214009"/>
            <a:ext cx="9241277" cy="59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D2EC9F-104E-44AC-B42D-F73D557F6170}"/>
              </a:ext>
            </a:extLst>
          </p:cNvPr>
          <p:cNvSpPr txBox="1"/>
          <p:nvPr/>
        </p:nvSpPr>
        <p:spPr>
          <a:xfrm>
            <a:off x="0" y="740493"/>
            <a:ext cx="1206011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2.)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Minor Major Home Repair Program (MMH)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Goal description:  To preserve and rehabilitate safe, healthy and affordable housing (single and multi-family) </a:t>
            </a:r>
          </a:p>
          <a:p>
            <a:pPr marL="5943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Allocation - </a:t>
            </a: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$227,874 </a:t>
            </a:r>
          </a:p>
          <a:p>
            <a:pPr marL="5943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7 - 1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housing units to be rehabilitated by replacing roofs,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HVAC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units, windows,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bathrooms, ADA ramps,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plumbing, electrical, etc.</a:t>
            </a:r>
          </a:p>
          <a:p>
            <a:pPr marL="5943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Grantees:  Open to l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ow-to moderate-income homeowners within city limits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D2EC9F-104E-44AC-B42D-F73D557F6170}"/>
              </a:ext>
            </a:extLst>
          </p:cNvPr>
          <p:cNvSpPr txBox="1"/>
          <p:nvPr/>
        </p:nvSpPr>
        <p:spPr>
          <a:xfrm>
            <a:off x="-343133" y="588093"/>
            <a:ext cx="1206011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CDBG Advisory Board Committee</a:t>
            </a:r>
          </a:p>
          <a:p>
            <a:pPr marL="36576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Each year, the City of Brunswick CDBG Advisory Board members meet to review the proposals for non-profit agencies that are seeking funding for public services and public facilities</a:t>
            </a: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works to promote positive neighborhood values and a greater sense of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neighborhood cohesiveness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Their time and dedication truly reflects their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commitment to our community</a:t>
            </a:r>
          </a:p>
          <a:p>
            <a:pPr marL="59436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9436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0FF5C-B0D8-73BB-15B1-91C880D12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r="5735" b="-2"/>
          <a:stretch>
            <a:fillRect/>
          </a:stretch>
        </p:blipFill>
        <p:spPr bwMode="auto">
          <a:xfrm>
            <a:off x="160421" y="607162"/>
            <a:ext cx="5542547" cy="446645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34CEB-15BA-C8E2-A95B-322E16B3F277}"/>
              </a:ext>
            </a:extLst>
          </p:cNvPr>
          <p:cNvSpPr txBox="1"/>
          <p:nvPr/>
        </p:nvSpPr>
        <p:spPr>
          <a:xfrm>
            <a:off x="5398168" y="1331778"/>
            <a:ext cx="7146758" cy="4034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37160" marR="0" lvl="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Left – Right:</a:t>
            </a:r>
          </a:p>
          <a:p>
            <a:pPr marL="59436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Amanda Barnhill,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Brunswick Police Department</a:t>
            </a:r>
          </a:p>
          <a:p>
            <a:pPr marL="59436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Luke Schwalm,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Brunswick-Glynn Joint Water and Sewer </a:t>
            </a:r>
          </a:p>
          <a:p>
            <a:pPr marL="59436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Chief Tim White,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Brunswick Fire Department </a:t>
            </a:r>
          </a:p>
          <a:p>
            <a:pPr marL="59436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Lea King-Badyna,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Keep Golden Isles Beautiful </a:t>
            </a:r>
          </a:p>
          <a:p>
            <a:pPr marL="59436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Dr. Markisha Butler,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Labor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marR="0" lvl="0" indent="-228600" defTabSz="9144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Mathew Hill, </a:t>
            </a:r>
            <a:r>
              <a:rPr kumimoji="0" lang="en-US" sz="2000" i="0" u="none" strike="noStrike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Downtown Development Authority </a:t>
            </a:r>
          </a:p>
        </p:txBody>
      </p:sp>
    </p:spTree>
    <p:extLst>
      <p:ext uri="{BB962C8B-B14F-4D97-AF65-F5344CB8AC3E}">
        <p14:creationId xmlns:p14="http://schemas.microsoft.com/office/powerpoint/2010/main" val="370271325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14336</TotalTime>
  <Words>792</Words>
  <Application>Microsoft Office PowerPoint</Application>
  <PresentationFormat>Widescreen</PresentationFormat>
  <Paragraphs>123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Comic Sans MS</vt:lpstr>
      <vt:lpstr>Franklin Gothic Book</vt:lpstr>
      <vt:lpstr>Gill Sans MT</vt:lpstr>
      <vt:lpstr>Times New Roman</vt:lpstr>
      <vt:lpstr>Wingdings</vt:lpstr>
      <vt:lpstr>Gallery</vt:lpstr>
      <vt:lpstr> CITY OF BRUNSWICK  second Public meeting  for the  community development block grant program (CDBG)</vt:lpstr>
      <vt:lpstr>FY 2024-2025 Action Plan</vt:lpstr>
      <vt:lpstr>PowerPoint Presentation</vt:lpstr>
      <vt:lpstr>Projects,   allocations   and  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  or   comments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CDBG Advisory Board meeting</dc:title>
  <dc:creator>David Bravo</dc:creator>
  <cp:lastModifiedBy>David Bravo</cp:lastModifiedBy>
  <cp:revision>168</cp:revision>
  <cp:lastPrinted>2024-04-09T18:50:44Z</cp:lastPrinted>
  <dcterms:created xsi:type="dcterms:W3CDTF">2020-02-26T19:48:16Z</dcterms:created>
  <dcterms:modified xsi:type="dcterms:W3CDTF">2024-04-10T13:16:36Z</dcterms:modified>
</cp:coreProperties>
</file>